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58309" y="2698552"/>
            <a:ext cx="7627382" cy="855107"/>
          </a:xfrm>
          <a:prstGeom prst="rect">
            <a:avLst/>
          </a:prstGeom>
          <a:noFill/>
          <a:ln/>
        </p:spPr>
        <p:txBody>
          <a:bodyPr wrap="square" rtlCol="0" anchor="t"/>
          <a:lstStyle/>
          <a:p>
            <a:pPr indent="0" marL="0">
              <a:lnSpc>
                <a:spcPts val="3367"/>
              </a:lnSpc>
              <a:buNone/>
            </a:pPr>
            <a:r>
              <a:rPr lang="en-US" sz="2694" b="1" dirty="0">
                <a:solidFill>
                  <a:srgbClr val="396AF1"/>
                </a:solidFill>
                <a:latin typeface="Barlow" pitchFamily="34" charset="0"/>
                <a:ea typeface="Barlow" pitchFamily="34" charset="-122"/>
                <a:cs typeface="Barlow" pitchFamily="34" charset="-120"/>
              </a:rPr>
              <a:t>Créer un système d'authentification sans mot de passe basé sur la technologie NF</a:t>
            </a:r>
            <a:endParaRPr lang="en-US" sz="2694" dirty="0"/>
          </a:p>
        </p:txBody>
      </p:sp>
      <p:sp>
        <p:nvSpPr>
          <p:cNvPr id="6" name="Text 2"/>
          <p:cNvSpPr/>
          <p:nvPr/>
        </p:nvSpPr>
        <p:spPr>
          <a:xfrm>
            <a:off x="758309" y="3797379"/>
            <a:ext cx="7627382"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Ce projet révolutionnaire vise à simplifier l'authentification en utilisant la technologie NFC, éliminant ainsi le besoin de mots de passe complexes. En utilisant un smartphone comme lecteur NFC et une application web conviviale, les utilisateurs peuvent se connecter de manière simple et sécurisée.</a:t>
            </a:r>
            <a:endParaRPr lang="en-US" sz="1706"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1359456"/>
            <a:ext cx="8512969" cy="712708"/>
          </a:xfrm>
          <a:prstGeom prst="rect">
            <a:avLst/>
          </a:prstGeom>
          <a:noFill/>
          <a:ln/>
        </p:spPr>
        <p:txBody>
          <a:bodyPr wrap="none" rtlCol="0" anchor="t"/>
          <a:lstStyle/>
          <a:p>
            <a:pPr indent="0" marL="0">
              <a:lnSpc>
                <a:spcPts val="5612"/>
              </a:lnSpc>
              <a:buNone/>
            </a:pPr>
            <a:r>
              <a:rPr lang="en-US" sz="4489" b="1" dirty="0">
                <a:solidFill>
                  <a:srgbClr val="396AF1"/>
                </a:solidFill>
                <a:latin typeface="Barlow" pitchFamily="34" charset="0"/>
                <a:ea typeface="Barlow" pitchFamily="34" charset="-122"/>
                <a:cs typeface="Barlow" pitchFamily="34" charset="-120"/>
              </a:rPr>
              <a:t>Intégration de l'Application Mobile</a:t>
            </a:r>
            <a:endParaRPr lang="en-US" sz="4489" dirty="0"/>
          </a:p>
        </p:txBody>
      </p:sp>
      <p:pic>
        <p:nvPicPr>
          <p:cNvPr id="5" name="Image 1" descr="preencoded.png">    </p:cNvPr>
          <p:cNvPicPr>
            <a:picLocks noChangeAspect="1"/>
          </p:cNvPicPr>
          <p:nvPr/>
        </p:nvPicPr>
        <p:blipFill>
          <a:blip r:embed="rId2"/>
          <a:stretch>
            <a:fillRect/>
          </a:stretch>
        </p:blipFill>
        <p:spPr>
          <a:xfrm>
            <a:off x="758309" y="2505432"/>
            <a:ext cx="4154567" cy="2567702"/>
          </a:xfrm>
          <a:prstGeom prst="rect">
            <a:avLst/>
          </a:prstGeom>
        </p:spPr>
      </p:pic>
      <p:sp>
        <p:nvSpPr>
          <p:cNvPr id="6" name="Text 2"/>
          <p:cNvSpPr/>
          <p:nvPr/>
        </p:nvSpPr>
        <p:spPr>
          <a:xfrm>
            <a:off x="758309" y="5343882"/>
            <a:ext cx="2850713" cy="356235"/>
          </a:xfrm>
          <a:prstGeom prst="rect">
            <a:avLst/>
          </a:prstGeom>
          <a:noFill/>
          <a:ln/>
        </p:spPr>
        <p:txBody>
          <a:bodyPr wrap="none" rtlCol="0" anchor="t"/>
          <a:lstStyle/>
          <a:p>
            <a:pPr algn="l" indent="0" marL="0">
              <a:lnSpc>
                <a:spcPts val="2806"/>
              </a:lnSpc>
              <a:buNone/>
            </a:pPr>
            <a:r>
              <a:rPr lang="en-US" sz="2245" b="1" dirty="0">
                <a:solidFill>
                  <a:srgbClr val="396AF1"/>
                </a:solidFill>
                <a:latin typeface="Barlow" pitchFamily="34" charset="0"/>
                <a:ea typeface="Barlow" pitchFamily="34" charset="-122"/>
                <a:cs typeface="Barlow" pitchFamily="34" charset="-120"/>
              </a:rPr>
              <a:t>Développement</a:t>
            </a:r>
            <a:endParaRPr lang="en-US" sz="2245" dirty="0"/>
          </a:p>
        </p:txBody>
      </p:sp>
      <p:sp>
        <p:nvSpPr>
          <p:cNvPr id="7" name="Text 3"/>
          <p:cNvSpPr/>
          <p:nvPr/>
        </p:nvSpPr>
        <p:spPr>
          <a:xfrm>
            <a:off x="758309" y="5830014"/>
            <a:ext cx="4154567" cy="104013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Nous développons une application mobile intuitive et conviviale pour une utilisation facile.</a:t>
            </a:r>
            <a:endParaRPr lang="en-US" sz="1706" dirty="0"/>
          </a:p>
        </p:txBody>
      </p:sp>
      <p:pic>
        <p:nvPicPr>
          <p:cNvPr id="8" name="Image 2" descr="preencoded.png">    </p:cNvPr>
          <p:cNvPicPr>
            <a:picLocks noChangeAspect="1"/>
          </p:cNvPicPr>
          <p:nvPr/>
        </p:nvPicPr>
        <p:blipFill>
          <a:blip r:embed="rId3"/>
          <a:stretch>
            <a:fillRect/>
          </a:stretch>
        </p:blipFill>
        <p:spPr>
          <a:xfrm>
            <a:off x="5237798" y="2505432"/>
            <a:ext cx="4154686" cy="2567702"/>
          </a:xfrm>
          <a:prstGeom prst="rect">
            <a:avLst/>
          </a:prstGeom>
        </p:spPr>
      </p:pic>
      <p:sp>
        <p:nvSpPr>
          <p:cNvPr id="9" name="Text 4"/>
          <p:cNvSpPr/>
          <p:nvPr/>
        </p:nvSpPr>
        <p:spPr>
          <a:xfrm>
            <a:off x="5237798" y="5343882"/>
            <a:ext cx="2850713" cy="356235"/>
          </a:xfrm>
          <a:prstGeom prst="rect">
            <a:avLst/>
          </a:prstGeom>
          <a:noFill/>
          <a:ln/>
        </p:spPr>
        <p:txBody>
          <a:bodyPr wrap="none" rtlCol="0" anchor="t"/>
          <a:lstStyle/>
          <a:p>
            <a:pPr algn="l" indent="0" marL="0">
              <a:lnSpc>
                <a:spcPts val="2806"/>
              </a:lnSpc>
              <a:buNone/>
            </a:pPr>
            <a:r>
              <a:rPr lang="en-US" sz="2245" b="1" dirty="0">
                <a:solidFill>
                  <a:srgbClr val="396AF1"/>
                </a:solidFill>
                <a:latin typeface="Barlow" pitchFamily="34" charset="0"/>
                <a:ea typeface="Barlow" pitchFamily="34" charset="-122"/>
                <a:cs typeface="Barlow" pitchFamily="34" charset="-120"/>
              </a:rPr>
              <a:t>Sécurité</a:t>
            </a:r>
            <a:endParaRPr lang="en-US" sz="2245" dirty="0"/>
          </a:p>
        </p:txBody>
      </p:sp>
      <p:sp>
        <p:nvSpPr>
          <p:cNvPr id="10" name="Text 5"/>
          <p:cNvSpPr/>
          <p:nvPr/>
        </p:nvSpPr>
        <p:spPr>
          <a:xfrm>
            <a:off x="5237798" y="5830014"/>
            <a:ext cx="4154686" cy="104013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Notre application garantit la confidentialité et la sécurité des données de chaque utilisateur.</a:t>
            </a:r>
            <a:endParaRPr lang="en-US" sz="1706" dirty="0"/>
          </a:p>
        </p:txBody>
      </p:sp>
      <p:pic>
        <p:nvPicPr>
          <p:cNvPr id="11" name="Image 3" descr="preencoded.png">    </p:cNvPr>
          <p:cNvPicPr>
            <a:picLocks noChangeAspect="1"/>
          </p:cNvPicPr>
          <p:nvPr/>
        </p:nvPicPr>
        <p:blipFill>
          <a:blip r:embed="rId4"/>
          <a:stretch>
            <a:fillRect/>
          </a:stretch>
        </p:blipFill>
        <p:spPr>
          <a:xfrm>
            <a:off x="9717405" y="2505432"/>
            <a:ext cx="4154686" cy="2567702"/>
          </a:xfrm>
          <a:prstGeom prst="rect">
            <a:avLst/>
          </a:prstGeom>
        </p:spPr>
      </p:pic>
      <p:sp>
        <p:nvSpPr>
          <p:cNvPr id="12" name="Text 6"/>
          <p:cNvSpPr/>
          <p:nvPr/>
        </p:nvSpPr>
        <p:spPr>
          <a:xfrm>
            <a:off x="9717405" y="5343882"/>
            <a:ext cx="2850713" cy="356235"/>
          </a:xfrm>
          <a:prstGeom prst="rect">
            <a:avLst/>
          </a:prstGeom>
          <a:noFill/>
          <a:ln/>
        </p:spPr>
        <p:txBody>
          <a:bodyPr wrap="none" rtlCol="0" anchor="t"/>
          <a:lstStyle/>
          <a:p>
            <a:pPr algn="l" indent="0" marL="0">
              <a:lnSpc>
                <a:spcPts val="2806"/>
              </a:lnSpc>
              <a:buNone/>
            </a:pPr>
            <a:r>
              <a:rPr lang="en-US" sz="2245" b="1" dirty="0">
                <a:solidFill>
                  <a:srgbClr val="396AF1"/>
                </a:solidFill>
                <a:latin typeface="Barlow" pitchFamily="34" charset="0"/>
                <a:ea typeface="Barlow" pitchFamily="34" charset="-122"/>
                <a:cs typeface="Barlow" pitchFamily="34" charset="-120"/>
              </a:rPr>
              <a:t>Intégration</a:t>
            </a:r>
            <a:endParaRPr lang="en-US" sz="2245" dirty="0"/>
          </a:p>
        </p:txBody>
      </p:sp>
      <p:sp>
        <p:nvSpPr>
          <p:cNvPr id="13" name="Text 7"/>
          <p:cNvSpPr/>
          <p:nvPr/>
        </p:nvSpPr>
        <p:spPr>
          <a:xfrm>
            <a:off x="9717405" y="5830014"/>
            <a:ext cx="4154686" cy="104013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L'application est parfaitement intégrée avec notre système d'authentification NFC.</a:t>
            </a:r>
            <a:endParaRPr lang="en-US" sz="1706"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558891"/>
          </a:xfrm>
          <a:prstGeom prst="rect">
            <a:avLst/>
          </a:prstGeom>
        </p:spPr>
      </p:pic>
      <p:sp>
        <p:nvSpPr>
          <p:cNvPr id="5" name="Text 1"/>
          <p:cNvSpPr/>
          <p:nvPr/>
        </p:nvSpPr>
        <p:spPr>
          <a:xfrm>
            <a:off x="716518" y="3448764"/>
            <a:ext cx="9213533" cy="673418"/>
          </a:xfrm>
          <a:prstGeom prst="rect">
            <a:avLst/>
          </a:prstGeom>
          <a:noFill/>
          <a:ln/>
        </p:spPr>
        <p:txBody>
          <a:bodyPr wrap="none" rtlCol="0" anchor="t"/>
          <a:lstStyle/>
          <a:p>
            <a:pPr indent="0" marL="0">
              <a:lnSpc>
                <a:spcPts val="5303"/>
              </a:lnSpc>
              <a:buNone/>
            </a:pPr>
            <a:r>
              <a:rPr lang="en-US" sz="4242" b="1" dirty="0">
                <a:solidFill>
                  <a:srgbClr val="396AF1"/>
                </a:solidFill>
                <a:latin typeface="Barlow" pitchFamily="34" charset="0"/>
                <a:ea typeface="Barlow" pitchFamily="34" charset="-122"/>
                <a:cs typeface="Barlow" pitchFamily="34" charset="-120"/>
              </a:rPr>
              <a:t>Intégration d'une API pour la Carte NFC</a:t>
            </a:r>
            <a:endParaRPr lang="en-US" sz="4242" dirty="0"/>
          </a:p>
        </p:txBody>
      </p:sp>
      <p:sp>
        <p:nvSpPr>
          <p:cNvPr id="6" name="Text 2"/>
          <p:cNvSpPr/>
          <p:nvPr/>
        </p:nvSpPr>
        <p:spPr>
          <a:xfrm>
            <a:off x="921187" y="4559618"/>
            <a:ext cx="6185535" cy="327422"/>
          </a:xfrm>
          <a:prstGeom prst="rect">
            <a:avLst/>
          </a:prstGeom>
          <a:noFill/>
          <a:ln/>
        </p:spPr>
        <p:txBody>
          <a:bodyPr wrap="none" rtlCol="0" anchor="t"/>
          <a:lstStyle/>
          <a:p>
            <a:pPr indent="0" marL="0">
              <a:lnSpc>
                <a:spcPts val="2579"/>
              </a:lnSpc>
              <a:buNone/>
            </a:pPr>
            <a:r>
              <a:rPr lang="en-US" sz="1612" dirty="0">
                <a:solidFill>
                  <a:srgbClr val="272525"/>
                </a:solidFill>
                <a:latin typeface="Montserrat" pitchFamily="34" charset="0"/>
                <a:ea typeface="Montserrat" pitchFamily="34" charset="-122"/>
                <a:cs typeface="Montserrat" pitchFamily="34" charset="-120"/>
              </a:rPr>
              <a:t>Fonctionnalité</a:t>
            </a:r>
            <a:endParaRPr lang="en-US" sz="1612" dirty="0"/>
          </a:p>
        </p:txBody>
      </p:sp>
      <p:sp>
        <p:nvSpPr>
          <p:cNvPr id="7" name="Text 3"/>
          <p:cNvSpPr/>
          <p:nvPr/>
        </p:nvSpPr>
        <p:spPr>
          <a:xfrm>
            <a:off x="7523678" y="4559618"/>
            <a:ext cx="6185535" cy="327422"/>
          </a:xfrm>
          <a:prstGeom prst="rect">
            <a:avLst/>
          </a:prstGeom>
          <a:noFill/>
          <a:ln/>
        </p:spPr>
        <p:txBody>
          <a:bodyPr wrap="none" rtlCol="0" anchor="t"/>
          <a:lstStyle/>
          <a:p>
            <a:pPr indent="0" marL="0">
              <a:lnSpc>
                <a:spcPts val="2579"/>
              </a:lnSpc>
              <a:buNone/>
            </a:pPr>
            <a:r>
              <a:rPr lang="en-US" sz="1612" dirty="0">
                <a:solidFill>
                  <a:srgbClr val="272525"/>
                </a:solidFill>
                <a:latin typeface="Montserrat" pitchFamily="34" charset="0"/>
                <a:ea typeface="Montserrat" pitchFamily="34" charset="-122"/>
                <a:cs typeface="Montserrat" pitchFamily="34" charset="-120"/>
              </a:rPr>
              <a:t>Description</a:t>
            </a:r>
            <a:endParaRPr lang="en-US" sz="1612" dirty="0"/>
          </a:p>
        </p:txBody>
      </p:sp>
      <p:sp>
        <p:nvSpPr>
          <p:cNvPr id="8" name="Shape 4"/>
          <p:cNvSpPr/>
          <p:nvPr/>
        </p:nvSpPr>
        <p:spPr>
          <a:xfrm>
            <a:off x="716518" y="5017413"/>
            <a:ext cx="13197364" cy="588169"/>
          </a:xfrm>
          <a:prstGeom prst="rect">
            <a:avLst/>
          </a:prstGeom>
          <a:solidFill>
            <a:srgbClr val="4B54FF">
              <a:alpha val="5000"/>
            </a:srgbClr>
          </a:solidFill>
          <a:ln/>
        </p:spPr>
      </p:sp>
      <p:sp>
        <p:nvSpPr>
          <p:cNvPr id="9" name="Text 5"/>
          <p:cNvSpPr/>
          <p:nvPr/>
        </p:nvSpPr>
        <p:spPr>
          <a:xfrm>
            <a:off x="921187" y="5147786"/>
            <a:ext cx="6185535" cy="327422"/>
          </a:xfrm>
          <a:prstGeom prst="rect">
            <a:avLst/>
          </a:prstGeom>
          <a:noFill/>
          <a:ln/>
        </p:spPr>
        <p:txBody>
          <a:bodyPr wrap="none" rtlCol="0" anchor="t"/>
          <a:lstStyle/>
          <a:p>
            <a:pPr indent="0" marL="0">
              <a:lnSpc>
                <a:spcPts val="2579"/>
              </a:lnSpc>
              <a:buNone/>
            </a:pPr>
            <a:r>
              <a:rPr lang="en-US" sz="1612" dirty="0">
                <a:solidFill>
                  <a:srgbClr val="272525"/>
                </a:solidFill>
                <a:latin typeface="Montserrat" pitchFamily="34" charset="0"/>
                <a:ea typeface="Montserrat" pitchFamily="34" charset="-122"/>
                <a:cs typeface="Montserrat" pitchFamily="34" charset="-120"/>
              </a:rPr>
              <a:t>Lecture de Données NFC</a:t>
            </a:r>
            <a:endParaRPr lang="en-US" sz="1612" dirty="0"/>
          </a:p>
        </p:txBody>
      </p:sp>
      <p:sp>
        <p:nvSpPr>
          <p:cNvPr id="10" name="Text 6"/>
          <p:cNvSpPr/>
          <p:nvPr/>
        </p:nvSpPr>
        <p:spPr>
          <a:xfrm>
            <a:off x="7523678" y="5147786"/>
            <a:ext cx="6185535" cy="327422"/>
          </a:xfrm>
          <a:prstGeom prst="rect">
            <a:avLst/>
          </a:prstGeom>
          <a:noFill/>
          <a:ln/>
        </p:spPr>
        <p:txBody>
          <a:bodyPr wrap="none" rtlCol="0" anchor="t"/>
          <a:lstStyle/>
          <a:p>
            <a:pPr indent="0" marL="0">
              <a:lnSpc>
                <a:spcPts val="2579"/>
              </a:lnSpc>
              <a:buNone/>
            </a:pPr>
            <a:r>
              <a:rPr lang="en-US" sz="1612" dirty="0">
                <a:solidFill>
                  <a:srgbClr val="272525"/>
                </a:solidFill>
                <a:latin typeface="Montserrat" pitchFamily="34" charset="0"/>
                <a:ea typeface="Montserrat" pitchFamily="34" charset="-122"/>
                <a:cs typeface="Montserrat" pitchFamily="34" charset="-120"/>
              </a:rPr>
              <a:t>L'API lit les données de la carte NFC lors du scan.</a:t>
            </a:r>
            <a:endParaRPr lang="en-US" sz="1612" dirty="0"/>
          </a:p>
        </p:txBody>
      </p:sp>
      <p:sp>
        <p:nvSpPr>
          <p:cNvPr id="11" name="Text 7"/>
          <p:cNvSpPr/>
          <p:nvPr/>
        </p:nvSpPr>
        <p:spPr>
          <a:xfrm>
            <a:off x="921187" y="5735955"/>
            <a:ext cx="6185535" cy="327422"/>
          </a:xfrm>
          <a:prstGeom prst="rect">
            <a:avLst/>
          </a:prstGeom>
          <a:noFill/>
          <a:ln/>
        </p:spPr>
        <p:txBody>
          <a:bodyPr wrap="none" rtlCol="0" anchor="t"/>
          <a:lstStyle/>
          <a:p>
            <a:pPr indent="0" marL="0">
              <a:lnSpc>
                <a:spcPts val="2579"/>
              </a:lnSpc>
              <a:buNone/>
            </a:pPr>
            <a:r>
              <a:rPr lang="en-US" sz="1612" dirty="0">
                <a:solidFill>
                  <a:srgbClr val="272525"/>
                </a:solidFill>
                <a:latin typeface="Montserrat" pitchFamily="34" charset="0"/>
                <a:ea typeface="Montserrat" pitchFamily="34" charset="-122"/>
                <a:cs typeface="Montserrat" pitchFamily="34" charset="-120"/>
              </a:rPr>
              <a:t>Vérification d'Authentification</a:t>
            </a:r>
            <a:endParaRPr lang="en-US" sz="1612" dirty="0"/>
          </a:p>
        </p:txBody>
      </p:sp>
      <p:sp>
        <p:nvSpPr>
          <p:cNvPr id="12" name="Text 8"/>
          <p:cNvSpPr/>
          <p:nvPr/>
        </p:nvSpPr>
        <p:spPr>
          <a:xfrm>
            <a:off x="7523678" y="5735955"/>
            <a:ext cx="6185535" cy="327422"/>
          </a:xfrm>
          <a:prstGeom prst="rect">
            <a:avLst/>
          </a:prstGeom>
          <a:noFill/>
          <a:ln/>
        </p:spPr>
        <p:txBody>
          <a:bodyPr wrap="none" rtlCol="0" anchor="t"/>
          <a:lstStyle/>
          <a:p>
            <a:pPr indent="0" marL="0">
              <a:lnSpc>
                <a:spcPts val="2579"/>
              </a:lnSpc>
              <a:buNone/>
            </a:pPr>
            <a:r>
              <a:rPr lang="en-US" sz="1612" dirty="0">
                <a:solidFill>
                  <a:srgbClr val="272525"/>
                </a:solidFill>
                <a:latin typeface="Montserrat" pitchFamily="34" charset="0"/>
                <a:ea typeface="Montserrat" pitchFamily="34" charset="-122"/>
                <a:cs typeface="Montserrat" pitchFamily="34" charset="-120"/>
              </a:rPr>
              <a:t>L'API vérifie l'authenticité des données NFC et l'utilisateur.</a:t>
            </a:r>
            <a:endParaRPr lang="en-US" sz="1612" dirty="0"/>
          </a:p>
        </p:txBody>
      </p:sp>
      <p:sp>
        <p:nvSpPr>
          <p:cNvPr id="13" name="Shape 9"/>
          <p:cNvSpPr/>
          <p:nvPr/>
        </p:nvSpPr>
        <p:spPr>
          <a:xfrm>
            <a:off x="716518" y="6193750"/>
            <a:ext cx="13197364" cy="588169"/>
          </a:xfrm>
          <a:prstGeom prst="rect">
            <a:avLst/>
          </a:prstGeom>
          <a:solidFill>
            <a:srgbClr val="4B54FF">
              <a:alpha val="5000"/>
            </a:srgbClr>
          </a:solidFill>
          <a:ln/>
        </p:spPr>
      </p:sp>
      <p:sp>
        <p:nvSpPr>
          <p:cNvPr id="14" name="Text 10"/>
          <p:cNvSpPr/>
          <p:nvPr/>
        </p:nvSpPr>
        <p:spPr>
          <a:xfrm>
            <a:off x="921187" y="6324124"/>
            <a:ext cx="6185535" cy="327422"/>
          </a:xfrm>
          <a:prstGeom prst="rect">
            <a:avLst/>
          </a:prstGeom>
          <a:noFill/>
          <a:ln/>
        </p:spPr>
        <p:txBody>
          <a:bodyPr wrap="none" rtlCol="0" anchor="t"/>
          <a:lstStyle/>
          <a:p>
            <a:pPr indent="0" marL="0">
              <a:lnSpc>
                <a:spcPts val="2579"/>
              </a:lnSpc>
              <a:buNone/>
            </a:pPr>
            <a:r>
              <a:rPr lang="en-US" sz="1612" dirty="0">
                <a:solidFill>
                  <a:srgbClr val="272525"/>
                </a:solidFill>
                <a:latin typeface="Montserrat" pitchFamily="34" charset="0"/>
                <a:ea typeface="Montserrat" pitchFamily="34" charset="-122"/>
                <a:cs typeface="Montserrat" pitchFamily="34" charset="-120"/>
              </a:rPr>
              <a:t>Génération de Token</a:t>
            </a:r>
            <a:endParaRPr lang="en-US" sz="1612" dirty="0"/>
          </a:p>
        </p:txBody>
      </p:sp>
      <p:sp>
        <p:nvSpPr>
          <p:cNvPr id="15" name="Text 11"/>
          <p:cNvSpPr/>
          <p:nvPr/>
        </p:nvSpPr>
        <p:spPr>
          <a:xfrm>
            <a:off x="7523678" y="6324124"/>
            <a:ext cx="6185535" cy="327422"/>
          </a:xfrm>
          <a:prstGeom prst="rect">
            <a:avLst/>
          </a:prstGeom>
          <a:noFill/>
          <a:ln/>
        </p:spPr>
        <p:txBody>
          <a:bodyPr wrap="none" rtlCol="0" anchor="t"/>
          <a:lstStyle/>
          <a:p>
            <a:pPr indent="0" marL="0">
              <a:lnSpc>
                <a:spcPts val="2579"/>
              </a:lnSpc>
              <a:buNone/>
            </a:pPr>
            <a:r>
              <a:rPr lang="en-US" sz="1612" dirty="0">
                <a:solidFill>
                  <a:srgbClr val="272525"/>
                </a:solidFill>
                <a:latin typeface="Montserrat" pitchFamily="34" charset="0"/>
                <a:ea typeface="Montserrat" pitchFamily="34" charset="-122"/>
                <a:cs typeface="Montserrat" pitchFamily="34" charset="-120"/>
              </a:rPr>
              <a:t>L'API génère un token d'accès pour l'utilisateur authentifié.</a:t>
            </a:r>
            <a:endParaRPr lang="en-US" sz="1612" dirty="0"/>
          </a:p>
        </p:txBody>
      </p:sp>
      <p:sp>
        <p:nvSpPr>
          <p:cNvPr id="16" name="Text 12"/>
          <p:cNvSpPr/>
          <p:nvPr/>
        </p:nvSpPr>
        <p:spPr>
          <a:xfrm>
            <a:off x="716518" y="7012186"/>
            <a:ext cx="13197364" cy="327422"/>
          </a:xfrm>
          <a:prstGeom prst="rect">
            <a:avLst/>
          </a:prstGeom>
          <a:noFill/>
          <a:ln/>
        </p:spPr>
        <p:txBody>
          <a:bodyPr wrap="none" rtlCol="0" anchor="t"/>
          <a:lstStyle/>
          <a:p>
            <a:pPr indent="0" marL="0">
              <a:lnSpc>
                <a:spcPts val="2579"/>
              </a:lnSpc>
              <a:buNone/>
            </a:pPr>
            <a:r>
              <a:rPr lang="en-US" sz="1612" dirty="0">
                <a:solidFill>
                  <a:srgbClr val="272525"/>
                </a:solidFill>
                <a:latin typeface="Montserrat" pitchFamily="34" charset="0"/>
                <a:ea typeface="Montserrat" pitchFamily="34" charset="-122"/>
                <a:cs typeface="Montserrat" pitchFamily="34" charset="-120"/>
              </a:rPr>
              <a:t>L'API gère les interactions entre l'application web et la carte NFC, assurant une connexion sécurisée et fiable.</a:t>
            </a:r>
            <a:endParaRPr lang="en-US" sz="1612"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44709" y="2719507"/>
            <a:ext cx="7627382" cy="1425416"/>
          </a:xfrm>
          <a:prstGeom prst="rect">
            <a:avLst/>
          </a:prstGeom>
          <a:noFill/>
          <a:ln/>
        </p:spPr>
        <p:txBody>
          <a:bodyPr wrap="square" rtlCol="0" anchor="t"/>
          <a:lstStyle/>
          <a:p>
            <a:pPr indent="0" marL="0">
              <a:lnSpc>
                <a:spcPts val="5612"/>
              </a:lnSpc>
              <a:buNone/>
            </a:pPr>
            <a:r>
              <a:rPr lang="en-US" sz="4489" b="1" dirty="0">
                <a:solidFill>
                  <a:srgbClr val="396AF1"/>
                </a:solidFill>
                <a:latin typeface="Barlow" pitchFamily="34" charset="0"/>
                <a:ea typeface="Barlow" pitchFamily="34" charset="-122"/>
                <a:cs typeface="Barlow" pitchFamily="34" charset="-120"/>
              </a:rPr>
              <a:t>Connexion par Lecture de la Carte NFC</a:t>
            </a:r>
            <a:endParaRPr lang="en-US" sz="4489" dirty="0"/>
          </a:p>
        </p:txBody>
      </p:sp>
      <p:sp>
        <p:nvSpPr>
          <p:cNvPr id="6" name="Text 2"/>
          <p:cNvSpPr/>
          <p:nvPr/>
        </p:nvSpPr>
        <p:spPr>
          <a:xfrm>
            <a:off x="6244709" y="4469844"/>
            <a:ext cx="7627382" cy="104013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L'utilisateur place sa carte NFC contre le smartphone. Le lecteur NFC lit les données de la carte et les envoie à l'API. L'API vérifie les données et, si l'authentification est réussie, l'utilisateur accède à ses comptes.</a:t>
            </a:r>
            <a:endParaRPr lang="en-US" sz="1706"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3758446"/>
            <a:ext cx="6705838" cy="712708"/>
          </a:xfrm>
          <a:prstGeom prst="rect">
            <a:avLst/>
          </a:prstGeom>
          <a:noFill/>
          <a:ln/>
        </p:spPr>
        <p:txBody>
          <a:bodyPr wrap="none" rtlCol="0" anchor="t"/>
          <a:lstStyle/>
          <a:p>
            <a:pPr indent="0" marL="0">
              <a:lnSpc>
                <a:spcPts val="5612"/>
              </a:lnSpc>
              <a:buNone/>
            </a:pPr>
            <a:r>
              <a:rPr lang="en-US" sz="4489" b="1" dirty="0">
                <a:solidFill>
                  <a:srgbClr val="396AF1"/>
                </a:solidFill>
                <a:latin typeface="Barlow" pitchFamily="34" charset="0"/>
                <a:ea typeface="Barlow" pitchFamily="34" charset="-122"/>
                <a:cs typeface="Barlow" pitchFamily="34" charset="-120"/>
              </a:rPr>
              <a:t>Merci pour votre attention.</a:t>
            </a:r>
            <a:endParaRPr lang="en-US" sz="4489" dirty="0"/>
          </a:p>
        </p:txBody>
      </p:sp>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1253490"/>
            <a:ext cx="6515933" cy="712708"/>
          </a:xfrm>
          <a:prstGeom prst="rect">
            <a:avLst/>
          </a:prstGeom>
          <a:noFill/>
          <a:ln/>
        </p:spPr>
        <p:txBody>
          <a:bodyPr wrap="none" rtlCol="0" anchor="t"/>
          <a:lstStyle/>
          <a:p>
            <a:pPr indent="0" marL="0">
              <a:lnSpc>
                <a:spcPts val="5612"/>
              </a:lnSpc>
              <a:buNone/>
            </a:pPr>
            <a:r>
              <a:rPr lang="en-US" sz="4489" b="1" dirty="0">
                <a:solidFill>
                  <a:srgbClr val="396AF1"/>
                </a:solidFill>
                <a:latin typeface="Barlow" pitchFamily="34" charset="0"/>
                <a:ea typeface="Barlow" pitchFamily="34" charset="-122"/>
                <a:cs typeface="Barlow" pitchFamily="34" charset="-120"/>
              </a:rPr>
              <a:t>L'Équipe Derrière le Projet</a:t>
            </a:r>
            <a:endParaRPr lang="en-US" sz="4489" dirty="0"/>
          </a:p>
        </p:txBody>
      </p:sp>
      <p:sp>
        <p:nvSpPr>
          <p:cNvPr id="5" name="Text 2"/>
          <p:cNvSpPr/>
          <p:nvPr/>
        </p:nvSpPr>
        <p:spPr>
          <a:xfrm>
            <a:off x="758309" y="2399467"/>
            <a:ext cx="13113782" cy="346710"/>
          </a:xfrm>
          <a:prstGeom prst="rect">
            <a:avLst/>
          </a:prstGeom>
          <a:noFill/>
          <a:ln/>
        </p:spPr>
        <p:txBody>
          <a:bodyPr wrap="none" rtlCol="0" anchor="t"/>
          <a:lstStyle/>
          <a:p>
            <a:pPr indent="0" marL="0">
              <a:lnSpc>
                <a:spcPts val="2730"/>
              </a:lnSpc>
              <a:buNone/>
            </a:pPr>
            <a:endParaRPr lang="en-US" sz="1706" dirty="0"/>
          </a:p>
        </p:txBody>
      </p:sp>
      <p:sp>
        <p:nvSpPr>
          <p:cNvPr id="6" name="Text 3"/>
          <p:cNvSpPr/>
          <p:nvPr/>
        </p:nvSpPr>
        <p:spPr>
          <a:xfrm>
            <a:off x="758309" y="3184803"/>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Manuel DASSI KUETI </a:t>
            </a:r>
            <a:endParaRPr lang="en-US" sz="1706" dirty="0"/>
          </a:p>
        </p:txBody>
      </p:sp>
      <p:sp>
        <p:nvSpPr>
          <p:cNvPr id="7" name="Text 4"/>
          <p:cNvSpPr/>
          <p:nvPr/>
        </p:nvSpPr>
        <p:spPr>
          <a:xfrm>
            <a:off x="758309" y="3726418"/>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Ziad FOURATI</a:t>
            </a:r>
            <a:endParaRPr lang="en-US" sz="1706" dirty="0"/>
          </a:p>
        </p:txBody>
      </p:sp>
      <p:sp>
        <p:nvSpPr>
          <p:cNvPr id="8" name="Text 5"/>
          <p:cNvSpPr/>
          <p:nvPr/>
        </p:nvSpPr>
        <p:spPr>
          <a:xfrm>
            <a:off x="758309" y="4268033"/>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Bakhaira ABDALLAH MOINDZE</a:t>
            </a:r>
            <a:endParaRPr lang="en-US" sz="1706" dirty="0"/>
          </a:p>
        </p:txBody>
      </p:sp>
      <p:sp>
        <p:nvSpPr>
          <p:cNvPr id="9" name="Text 6"/>
          <p:cNvSpPr/>
          <p:nvPr/>
        </p:nvSpPr>
        <p:spPr>
          <a:xfrm>
            <a:off x="758309" y="4809649"/>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Jéricho PIERRE-NOËL</a:t>
            </a:r>
            <a:endParaRPr lang="en-US" sz="1706" dirty="0"/>
          </a:p>
        </p:txBody>
      </p:sp>
      <p:sp>
        <p:nvSpPr>
          <p:cNvPr id="10" name="Text 7"/>
          <p:cNvSpPr/>
          <p:nvPr/>
        </p:nvSpPr>
        <p:spPr>
          <a:xfrm>
            <a:off x="758309" y="5351264"/>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Raissa MATSAGUE</a:t>
            </a:r>
            <a:endParaRPr lang="en-US" sz="1706" dirty="0"/>
          </a:p>
        </p:txBody>
      </p:sp>
      <p:sp>
        <p:nvSpPr>
          <p:cNvPr id="11" name="Text 8"/>
          <p:cNvSpPr/>
          <p:nvPr/>
        </p:nvSpPr>
        <p:spPr>
          <a:xfrm>
            <a:off x="758309" y="5892879"/>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Oupdisha PARSENNOO</a:t>
            </a:r>
            <a:endParaRPr lang="en-US" sz="1706" dirty="0"/>
          </a:p>
        </p:txBody>
      </p:sp>
      <p:sp>
        <p:nvSpPr>
          <p:cNvPr id="12" name="Text 9"/>
          <p:cNvSpPr/>
          <p:nvPr/>
        </p:nvSpPr>
        <p:spPr>
          <a:xfrm>
            <a:off x="758309" y="6434495"/>
            <a:ext cx="6292572" cy="346710"/>
          </a:xfrm>
          <a:prstGeom prst="rect">
            <a:avLst/>
          </a:prstGeom>
          <a:noFill/>
          <a:ln/>
        </p:spPr>
        <p:txBody>
          <a:bodyPr wrap="none" rtlCol="0" anchor="t"/>
          <a:lstStyle/>
          <a:p>
            <a:pPr indent="0" marL="0">
              <a:lnSpc>
                <a:spcPts val="2730"/>
              </a:lnSpc>
              <a:buNone/>
            </a:pPr>
            <a:endParaRPr lang="en-US" sz="1706" dirty="0"/>
          </a:p>
        </p:txBody>
      </p:sp>
      <p:sp>
        <p:nvSpPr>
          <p:cNvPr id="13" name="Text 10"/>
          <p:cNvSpPr/>
          <p:nvPr/>
        </p:nvSpPr>
        <p:spPr>
          <a:xfrm>
            <a:off x="7587139" y="3184803"/>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Lamya MOUBIOU</a:t>
            </a:r>
            <a:endParaRPr lang="en-US" sz="1706" dirty="0"/>
          </a:p>
        </p:txBody>
      </p:sp>
      <p:sp>
        <p:nvSpPr>
          <p:cNvPr id="14" name="Text 11"/>
          <p:cNvSpPr/>
          <p:nvPr/>
        </p:nvSpPr>
        <p:spPr>
          <a:xfrm>
            <a:off x="7587139" y="3726418"/>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Nathan SCHOEPPS</a:t>
            </a:r>
            <a:endParaRPr lang="en-US" sz="1706" dirty="0"/>
          </a:p>
        </p:txBody>
      </p:sp>
      <p:sp>
        <p:nvSpPr>
          <p:cNvPr id="15" name="Text 12"/>
          <p:cNvSpPr/>
          <p:nvPr/>
        </p:nvSpPr>
        <p:spPr>
          <a:xfrm>
            <a:off x="7587139" y="4268033"/>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Ayoub MAD</a:t>
            </a:r>
            <a:endParaRPr lang="en-US" sz="1706" dirty="0"/>
          </a:p>
        </p:txBody>
      </p:sp>
      <p:sp>
        <p:nvSpPr>
          <p:cNvPr id="16" name="Text 13"/>
          <p:cNvSpPr/>
          <p:nvPr/>
        </p:nvSpPr>
        <p:spPr>
          <a:xfrm>
            <a:off x="7587139" y="4809649"/>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Amal BEN-RHOUMA </a:t>
            </a:r>
            <a:endParaRPr lang="en-US" sz="1706" dirty="0"/>
          </a:p>
        </p:txBody>
      </p:sp>
      <p:sp>
        <p:nvSpPr>
          <p:cNvPr id="17" name="Text 14"/>
          <p:cNvSpPr/>
          <p:nvPr/>
        </p:nvSpPr>
        <p:spPr>
          <a:xfrm>
            <a:off x="7587139" y="5351264"/>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Mouhamadou SAMBE</a:t>
            </a:r>
            <a:endParaRPr lang="en-US" sz="1706" dirty="0"/>
          </a:p>
        </p:txBody>
      </p:sp>
      <p:sp>
        <p:nvSpPr>
          <p:cNvPr id="18" name="Text 15"/>
          <p:cNvSpPr/>
          <p:nvPr/>
        </p:nvSpPr>
        <p:spPr>
          <a:xfrm>
            <a:off x="7587139" y="5892879"/>
            <a:ext cx="6292572" cy="346710"/>
          </a:xfrm>
          <a:prstGeom prst="rect">
            <a:avLst/>
          </a:prstGeom>
          <a:noFill/>
          <a:ln/>
        </p:spPr>
        <p:txBody>
          <a:bodyPr wrap="non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Abdelhak ENNEFAI</a:t>
            </a:r>
            <a:endParaRPr lang="en-US" sz="1706"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58309" y="677585"/>
            <a:ext cx="6584990" cy="712708"/>
          </a:xfrm>
          <a:prstGeom prst="rect">
            <a:avLst/>
          </a:prstGeom>
          <a:noFill/>
          <a:ln/>
        </p:spPr>
        <p:txBody>
          <a:bodyPr wrap="none" rtlCol="0" anchor="t"/>
          <a:lstStyle/>
          <a:p>
            <a:pPr indent="0" marL="0">
              <a:lnSpc>
                <a:spcPts val="5612"/>
              </a:lnSpc>
              <a:buNone/>
            </a:pPr>
            <a:r>
              <a:rPr lang="en-US" sz="4489" b="1" dirty="0">
                <a:solidFill>
                  <a:srgbClr val="396AF1"/>
                </a:solidFill>
                <a:latin typeface="Barlow" pitchFamily="34" charset="0"/>
                <a:ea typeface="Barlow" pitchFamily="34" charset="-122"/>
                <a:cs typeface="Barlow" pitchFamily="34" charset="-120"/>
              </a:rPr>
              <a:t>Outils Essentiels du Projet</a:t>
            </a:r>
            <a:endParaRPr lang="en-US" sz="4489" dirty="0"/>
          </a:p>
        </p:txBody>
      </p:sp>
      <p:sp>
        <p:nvSpPr>
          <p:cNvPr id="6" name="Shape 2"/>
          <p:cNvSpPr/>
          <p:nvPr/>
        </p:nvSpPr>
        <p:spPr>
          <a:xfrm>
            <a:off x="758309" y="1958935"/>
            <a:ext cx="487442" cy="487442"/>
          </a:xfrm>
          <a:prstGeom prst="roundRect">
            <a:avLst>
              <a:gd name="adj" fmla="val 26669"/>
            </a:avLst>
          </a:prstGeom>
          <a:solidFill>
            <a:srgbClr val="EEEFF5"/>
          </a:solidFill>
          <a:ln/>
        </p:spPr>
      </p:sp>
      <p:sp>
        <p:nvSpPr>
          <p:cNvPr id="7" name="Text 3"/>
          <p:cNvSpPr/>
          <p:nvPr/>
        </p:nvSpPr>
        <p:spPr>
          <a:xfrm>
            <a:off x="941427" y="2031563"/>
            <a:ext cx="121087" cy="342067"/>
          </a:xfrm>
          <a:prstGeom prst="rect">
            <a:avLst/>
          </a:prstGeom>
          <a:noFill/>
          <a:ln/>
        </p:spPr>
        <p:txBody>
          <a:bodyPr wrap="none" rtlCol="0" anchor="t"/>
          <a:lstStyle/>
          <a:p>
            <a:pPr algn="ctr" indent="0" marL="0">
              <a:lnSpc>
                <a:spcPts val="2694"/>
              </a:lnSpc>
              <a:buNone/>
            </a:pPr>
            <a:r>
              <a:rPr lang="en-US" sz="2694" b="1" dirty="0">
                <a:solidFill>
                  <a:srgbClr val="396AF1"/>
                </a:solidFill>
                <a:latin typeface="Barlow" pitchFamily="34" charset="0"/>
                <a:ea typeface="Barlow" pitchFamily="34" charset="-122"/>
                <a:cs typeface="Barlow" pitchFamily="34" charset="-120"/>
              </a:rPr>
              <a:t>1</a:t>
            </a:r>
            <a:endParaRPr lang="en-US" sz="2694" dirty="0"/>
          </a:p>
        </p:txBody>
      </p:sp>
      <p:sp>
        <p:nvSpPr>
          <p:cNvPr id="8" name="Text 4"/>
          <p:cNvSpPr/>
          <p:nvPr/>
        </p:nvSpPr>
        <p:spPr>
          <a:xfrm>
            <a:off x="1462326" y="1958935"/>
            <a:ext cx="2850713" cy="356235"/>
          </a:xfrm>
          <a:prstGeom prst="rect">
            <a:avLst/>
          </a:prstGeom>
          <a:noFill/>
          <a:ln/>
        </p:spPr>
        <p:txBody>
          <a:bodyPr wrap="none" rtlCol="0" anchor="t"/>
          <a:lstStyle/>
          <a:p>
            <a:pPr indent="0" marL="0">
              <a:lnSpc>
                <a:spcPts val="2806"/>
              </a:lnSpc>
              <a:buNone/>
            </a:pPr>
            <a:r>
              <a:rPr lang="en-US" sz="2245" b="1" dirty="0">
                <a:solidFill>
                  <a:srgbClr val="396AF1"/>
                </a:solidFill>
                <a:latin typeface="Barlow" pitchFamily="34" charset="0"/>
                <a:ea typeface="Barlow" pitchFamily="34" charset="-122"/>
                <a:cs typeface="Barlow" pitchFamily="34" charset="-120"/>
              </a:rPr>
              <a:t>React.js</a:t>
            </a:r>
            <a:endParaRPr lang="en-US" sz="2245" dirty="0"/>
          </a:p>
        </p:txBody>
      </p:sp>
      <p:sp>
        <p:nvSpPr>
          <p:cNvPr id="9" name="Text 5"/>
          <p:cNvSpPr/>
          <p:nvPr/>
        </p:nvSpPr>
        <p:spPr>
          <a:xfrm>
            <a:off x="1462326" y="2445068"/>
            <a:ext cx="3001447" cy="208026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Une bibliothèque JavaScript puissante pour la création d'interfaces utilisateur web dynamiques et performantes.</a:t>
            </a:r>
            <a:endParaRPr lang="en-US" sz="1706" dirty="0"/>
          </a:p>
        </p:txBody>
      </p:sp>
      <p:sp>
        <p:nvSpPr>
          <p:cNvPr id="10" name="Shape 6"/>
          <p:cNvSpPr/>
          <p:nvPr/>
        </p:nvSpPr>
        <p:spPr>
          <a:xfrm>
            <a:off x="4680347" y="1958935"/>
            <a:ext cx="487442" cy="487442"/>
          </a:xfrm>
          <a:prstGeom prst="roundRect">
            <a:avLst>
              <a:gd name="adj" fmla="val 26669"/>
            </a:avLst>
          </a:prstGeom>
          <a:solidFill>
            <a:srgbClr val="EEEFF5"/>
          </a:solidFill>
          <a:ln/>
        </p:spPr>
      </p:sp>
      <p:sp>
        <p:nvSpPr>
          <p:cNvPr id="11" name="Text 7"/>
          <p:cNvSpPr/>
          <p:nvPr/>
        </p:nvSpPr>
        <p:spPr>
          <a:xfrm>
            <a:off x="4828223" y="2031563"/>
            <a:ext cx="191572" cy="342067"/>
          </a:xfrm>
          <a:prstGeom prst="rect">
            <a:avLst/>
          </a:prstGeom>
          <a:noFill/>
          <a:ln/>
        </p:spPr>
        <p:txBody>
          <a:bodyPr wrap="none" rtlCol="0" anchor="t"/>
          <a:lstStyle/>
          <a:p>
            <a:pPr algn="ctr" indent="0" marL="0">
              <a:lnSpc>
                <a:spcPts val="2694"/>
              </a:lnSpc>
              <a:buNone/>
            </a:pPr>
            <a:r>
              <a:rPr lang="en-US" sz="2694" b="1" dirty="0">
                <a:solidFill>
                  <a:srgbClr val="396AF1"/>
                </a:solidFill>
                <a:latin typeface="Barlow" pitchFamily="34" charset="0"/>
                <a:ea typeface="Barlow" pitchFamily="34" charset="-122"/>
                <a:cs typeface="Barlow" pitchFamily="34" charset="-120"/>
              </a:rPr>
              <a:t>2</a:t>
            </a:r>
            <a:endParaRPr lang="en-US" sz="2694" dirty="0"/>
          </a:p>
        </p:txBody>
      </p:sp>
      <p:sp>
        <p:nvSpPr>
          <p:cNvPr id="12" name="Text 8"/>
          <p:cNvSpPr/>
          <p:nvPr/>
        </p:nvSpPr>
        <p:spPr>
          <a:xfrm>
            <a:off x="5384363" y="1958935"/>
            <a:ext cx="2850713" cy="356235"/>
          </a:xfrm>
          <a:prstGeom prst="rect">
            <a:avLst/>
          </a:prstGeom>
          <a:noFill/>
          <a:ln/>
        </p:spPr>
        <p:txBody>
          <a:bodyPr wrap="none" rtlCol="0" anchor="t"/>
          <a:lstStyle/>
          <a:p>
            <a:pPr indent="0" marL="0">
              <a:lnSpc>
                <a:spcPts val="2806"/>
              </a:lnSpc>
              <a:buNone/>
            </a:pPr>
            <a:r>
              <a:rPr lang="en-US" sz="2245" b="1" dirty="0">
                <a:solidFill>
                  <a:srgbClr val="396AF1"/>
                </a:solidFill>
                <a:latin typeface="Barlow" pitchFamily="34" charset="0"/>
                <a:ea typeface="Barlow" pitchFamily="34" charset="-122"/>
                <a:cs typeface="Barlow" pitchFamily="34" charset="-120"/>
              </a:rPr>
              <a:t>Node.js</a:t>
            </a:r>
            <a:endParaRPr lang="en-US" sz="2245" dirty="0"/>
          </a:p>
        </p:txBody>
      </p:sp>
      <p:sp>
        <p:nvSpPr>
          <p:cNvPr id="13" name="Text 9"/>
          <p:cNvSpPr/>
          <p:nvPr/>
        </p:nvSpPr>
        <p:spPr>
          <a:xfrm>
            <a:off x="5384363" y="2445068"/>
            <a:ext cx="3001447"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Un environnement d'exécution JavaScript côté serveur, idéal pour le développement d'API et d'applications web.</a:t>
            </a:r>
            <a:endParaRPr lang="en-US" sz="1706" dirty="0"/>
          </a:p>
        </p:txBody>
      </p:sp>
      <p:sp>
        <p:nvSpPr>
          <p:cNvPr id="14" name="Shape 10"/>
          <p:cNvSpPr/>
          <p:nvPr/>
        </p:nvSpPr>
        <p:spPr>
          <a:xfrm>
            <a:off x="758309" y="4985623"/>
            <a:ext cx="487442" cy="487442"/>
          </a:xfrm>
          <a:prstGeom prst="roundRect">
            <a:avLst>
              <a:gd name="adj" fmla="val 26669"/>
            </a:avLst>
          </a:prstGeom>
          <a:solidFill>
            <a:srgbClr val="EEEFF5"/>
          </a:solidFill>
          <a:ln/>
        </p:spPr>
      </p:sp>
      <p:sp>
        <p:nvSpPr>
          <p:cNvPr id="15" name="Text 11"/>
          <p:cNvSpPr/>
          <p:nvPr/>
        </p:nvSpPr>
        <p:spPr>
          <a:xfrm>
            <a:off x="909638" y="5058251"/>
            <a:ext cx="184666" cy="342067"/>
          </a:xfrm>
          <a:prstGeom prst="rect">
            <a:avLst/>
          </a:prstGeom>
          <a:noFill/>
          <a:ln/>
        </p:spPr>
        <p:txBody>
          <a:bodyPr wrap="none" rtlCol="0" anchor="t"/>
          <a:lstStyle/>
          <a:p>
            <a:pPr algn="ctr" indent="0" marL="0">
              <a:lnSpc>
                <a:spcPts val="2694"/>
              </a:lnSpc>
              <a:buNone/>
            </a:pPr>
            <a:r>
              <a:rPr lang="en-US" sz="2694" b="1" dirty="0">
                <a:solidFill>
                  <a:srgbClr val="396AF1"/>
                </a:solidFill>
                <a:latin typeface="Barlow" pitchFamily="34" charset="0"/>
                <a:ea typeface="Barlow" pitchFamily="34" charset="-122"/>
                <a:cs typeface="Barlow" pitchFamily="34" charset="-120"/>
              </a:rPr>
              <a:t>3</a:t>
            </a:r>
            <a:endParaRPr lang="en-US" sz="2694" dirty="0"/>
          </a:p>
        </p:txBody>
      </p:sp>
      <p:sp>
        <p:nvSpPr>
          <p:cNvPr id="16" name="Text 12"/>
          <p:cNvSpPr/>
          <p:nvPr/>
        </p:nvSpPr>
        <p:spPr>
          <a:xfrm>
            <a:off x="1462326" y="4985623"/>
            <a:ext cx="2850713" cy="356235"/>
          </a:xfrm>
          <a:prstGeom prst="rect">
            <a:avLst/>
          </a:prstGeom>
          <a:noFill/>
          <a:ln/>
        </p:spPr>
        <p:txBody>
          <a:bodyPr wrap="none" rtlCol="0" anchor="t"/>
          <a:lstStyle/>
          <a:p>
            <a:pPr indent="0" marL="0">
              <a:lnSpc>
                <a:spcPts val="2806"/>
              </a:lnSpc>
              <a:buNone/>
            </a:pPr>
            <a:r>
              <a:rPr lang="en-US" sz="2245" b="1" dirty="0">
                <a:solidFill>
                  <a:srgbClr val="396AF1"/>
                </a:solidFill>
                <a:latin typeface="Barlow" pitchFamily="34" charset="0"/>
                <a:ea typeface="Barlow" pitchFamily="34" charset="-122"/>
                <a:cs typeface="Barlow" pitchFamily="34" charset="-120"/>
              </a:rPr>
              <a:t>API RESTful</a:t>
            </a:r>
            <a:endParaRPr lang="en-US" sz="2245" dirty="0"/>
          </a:p>
        </p:txBody>
      </p:sp>
      <p:sp>
        <p:nvSpPr>
          <p:cNvPr id="17" name="Text 13"/>
          <p:cNvSpPr/>
          <p:nvPr/>
        </p:nvSpPr>
        <p:spPr>
          <a:xfrm>
            <a:off x="1462326" y="5471755"/>
            <a:ext cx="3001447" cy="208026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Une API conçue pour faciliter la communication entre l'application web et le serveur, assurant une gestion efficace des données.</a:t>
            </a:r>
            <a:endParaRPr lang="en-US" sz="1706" dirty="0"/>
          </a:p>
        </p:txBody>
      </p:sp>
      <p:sp>
        <p:nvSpPr>
          <p:cNvPr id="18" name="Shape 14"/>
          <p:cNvSpPr/>
          <p:nvPr/>
        </p:nvSpPr>
        <p:spPr>
          <a:xfrm>
            <a:off x="4680347" y="4985623"/>
            <a:ext cx="487442" cy="487442"/>
          </a:xfrm>
          <a:prstGeom prst="roundRect">
            <a:avLst>
              <a:gd name="adj" fmla="val 26669"/>
            </a:avLst>
          </a:prstGeom>
          <a:solidFill>
            <a:srgbClr val="EEEFF5"/>
          </a:solidFill>
          <a:ln/>
        </p:spPr>
      </p:sp>
      <p:sp>
        <p:nvSpPr>
          <p:cNvPr id="19" name="Text 15"/>
          <p:cNvSpPr/>
          <p:nvPr/>
        </p:nvSpPr>
        <p:spPr>
          <a:xfrm>
            <a:off x="4820603" y="5058251"/>
            <a:ext cx="206931" cy="342067"/>
          </a:xfrm>
          <a:prstGeom prst="rect">
            <a:avLst/>
          </a:prstGeom>
          <a:noFill/>
          <a:ln/>
        </p:spPr>
        <p:txBody>
          <a:bodyPr wrap="none" rtlCol="0" anchor="t"/>
          <a:lstStyle/>
          <a:p>
            <a:pPr algn="ctr" indent="0" marL="0">
              <a:lnSpc>
                <a:spcPts val="2694"/>
              </a:lnSpc>
              <a:buNone/>
            </a:pPr>
            <a:r>
              <a:rPr lang="en-US" sz="2694" b="1" dirty="0">
                <a:solidFill>
                  <a:srgbClr val="396AF1"/>
                </a:solidFill>
                <a:latin typeface="Barlow" pitchFamily="34" charset="0"/>
                <a:ea typeface="Barlow" pitchFamily="34" charset="-122"/>
                <a:cs typeface="Barlow" pitchFamily="34" charset="-120"/>
              </a:rPr>
              <a:t>4</a:t>
            </a:r>
            <a:endParaRPr lang="en-US" sz="2694" dirty="0"/>
          </a:p>
        </p:txBody>
      </p:sp>
      <p:sp>
        <p:nvSpPr>
          <p:cNvPr id="20" name="Text 16"/>
          <p:cNvSpPr/>
          <p:nvPr/>
        </p:nvSpPr>
        <p:spPr>
          <a:xfrm>
            <a:off x="5384363" y="4985623"/>
            <a:ext cx="2850713" cy="356235"/>
          </a:xfrm>
          <a:prstGeom prst="rect">
            <a:avLst/>
          </a:prstGeom>
          <a:noFill/>
          <a:ln/>
        </p:spPr>
        <p:txBody>
          <a:bodyPr wrap="none" rtlCol="0" anchor="t"/>
          <a:lstStyle/>
          <a:p>
            <a:pPr indent="0" marL="0">
              <a:lnSpc>
                <a:spcPts val="2806"/>
              </a:lnSpc>
              <a:buNone/>
            </a:pPr>
            <a:r>
              <a:rPr lang="en-US" sz="2245" b="1" dirty="0">
                <a:solidFill>
                  <a:srgbClr val="396AF1"/>
                </a:solidFill>
                <a:latin typeface="Barlow" pitchFamily="34" charset="0"/>
                <a:ea typeface="Barlow" pitchFamily="34" charset="-122"/>
                <a:cs typeface="Barlow" pitchFamily="34" charset="-120"/>
              </a:rPr>
              <a:t>Git</a:t>
            </a:r>
            <a:endParaRPr lang="en-US" sz="2245" dirty="0"/>
          </a:p>
        </p:txBody>
      </p:sp>
      <p:sp>
        <p:nvSpPr>
          <p:cNvPr id="21" name="Text 17"/>
          <p:cNvSpPr/>
          <p:nvPr/>
        </p:nvSpPr>
        <p:spPr>
          <a:xfrm>
            <a:off x="5384363" y="5471755"/>
            <a:ext cx="3001447"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Un système de contrôle de version pour le suivi des modifications du code et la collaboration entre les développeurs.</a:t>
            </a:r>
            <a:endParaRPr lang="en-US" sz="1706"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44709" y="998577"/>
            <a:ext cx="7627382" cy="1425416"/>
          </a:xfrm>
          <a:prstGeom prst="rect">
            <a:avLst/>
          </a:prstGeom>
          <a:noFill/>
          <a:ln/>
        </p:spPr>
        <p:txBody>
          <a:bodyPr wrap="square" rtlCol="0" anchor="t"/>
          <a:lstStyle/>
          <a:p>
            <a:pPr indent="0" marL="0">
              <a:lnSpc>
                <a:spcPts val="5612"/>
              </a:lnSpc>
              <a:buNone/>
            </a:pPr>
            <a:r>
              <a:rPr lang="en-US" sz="4489" b="1" dirty="0">
                <a:solidFill>
                  <a:srgbClr val="396AF1"/>
                </a:solidFill>
                <a:latin typeface="Barlow" pitchFamily="34" charset="0"/>
                <a:ea typeface="Barlow" pitchFamily="34" charset="-122"/>
                <a:cs typeface="Barlow" pitchFamily="34" charset="-120"/>
              </a:rPr>
              <a:t>Authentification Sans Mot de Passe</a:t>
            </a:r>
            <a:endParaRPr lang="en-US" sz="4489" dirty="0"/>
          </a:p>
        </p:txBody>
      </p:sp>
      <p:sp>
        <p:nvSpPr>
          <p:cNvPr id="6" name="Shape 2"/>
          <p:cNvSpPr/>
          <p:nvPr/>
        </p:nvSpPr>
        <p:spPr>
          <a:xfrm>
            <a:off x="6244709" y="2748915"/>
            <a:ext cx="3705463" cy="2652832"/>
          </a:xfrm>
          <a:prstGeom prst="roundRect">
            <a:avLst>
              <a:gd name="adj" fmla="val 4900"/>
            </a:avLst>
          </a:prstGeom>
          <a:solidFill>
            <a:srgbClr val="EEEFF5"/>
          </a:solidFill>
          <a:ln/>
        </p:spPr>
      </p:sp>
      <p:sp>
        <p:nvSpPr>
          <p:cNvPr id="7" name="Text 3"/>
          <p:cNvSpPr/>
          <p:nvPr/>
        </p:nvSpPr>
        <p:spPr>
          <a:xfrm>
            <a:off x="6461284" y="2965490"/>
            <a:ext cx="2850713" cy="356235"/>
          </a:xfrm>
          <a:prstGeom prst="rect">
            <a:avLst/>
          </a:prstGeom>
          <a:noFill/>
          <a:ln/>
        </p:spPr>
        <p:txBody>
          <a:bodyPr wrap="none" rtlCol="0" anchor="t"/>
          <a:lstStyle/>
          <a:p>
            <a:pPr indent="0" marL="0">
              <a:lnSpc>
                <a:spcPts val="2806"/>
              </a:lnSpc>
              <a:buNone/>
            </a:pPr>
            <a:r>
              <a:rPr lang="en-US" sz="2245" b="1" dirty="0">
                <a:solidFill>
                  <a:srgbClr val="396AF1"/>
                </a:solidFill>
                <a:latin typeface="Barlow" pitchFamily="34" charset="0"/>
                <a:ea typeface="Barlow" pitchFamily="34" charset="-122"/>
                <a:cs typeface="Barlow" pitchFamily="34" charset="-120"/>
              </a:rPr>
              <a:t>Simplicité</a:t>
            </a:r>
            <a:endParaRPr lang="en-US" sz="2245" dirty="0"/>
          </a:p>
        </p:txBody>
      </p:sp>
      <p:sp>
        <p:nvSpPr>
          <p:cNvPr id="8" name="Text 4"/>
          <p:cNvSpPr/>
          <p:nvPr/>
        </p:nvSpPr>
        <p:spPr>
          <a:xfrm>
            <a:off x="6461284" y="3451622"/>
            <a:ext cx="3272314" cy="138684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Eliminer le besoin de mots de passe complexes rend l'authentification plus pratique et accessible à tous.</a:t>
            </a:r>
            <a:endParaRPr lang="en-US" sz="1706" dirty="0"/>
          </a:p>
        </p:txBody>
      </p:sp>
      <p:sp>
        <p:nvSpPr>
          <p:cNvPr id="9" name="Shape 5"/>
          <p:cNvSpPr/>
          <p:nvPr/>
        </p:nvSpPr>
        <p:spPr>
          <a:xfrm>
            <a:off x="10166747" y="2748915"/>
            <a:ext cx="3705463" cy="2652832"/>
          </a:xfrm>
          <a:prstGeom prst="roundRect">
            <a:avLst>
              <a:gd name="adj" fmla="val 4900"/>
            </a:avLst>
          </a:prstGeom>
          <a:solidFill>
            <a:srgbClr val="EEEFF5"/>
          </a:solidFill>
          <a:ln/>
        </p:spPr>
      </p:sp>
      <p:sp>
        <p:nvSpPr>
          <p:cNvPr id="10" name="Text 6"/>
          <p:cNvSpPr/>
          <p:nvPr/>
        </p:nvSpPr>
        <p:spPr>
          <a:xfrm>
            <a:off x="10383322" y="2965490"/>
            <a:ext cx="2850713" cy="356235"/>
          </a:xfrm>
          <a:prstGeom prst="rect">
            <a:avLst/>
          </a:prstGeom>
          <a:noFill/>
          <a:ln/>
        </p:spPr>
        <p:txBody>
          <a:bodyPr wrap="none" rtlCol="0" anchor="t"/>
          <a:lstStyle/>
          <a:p>
            <a:pPr indent="0" marL="0">
              <a:lnSpc>
                <a:spcPts val="2806"/>
              </a:lnSpc>
              <a:buNone/>
            </a:pPr>
            <a:r>
              <a:rPr lang="en-US" sz="2245" b="1" dirty="0">
                <a:solidFill>
                  <a:srgbClr val="396AF1"/>
                </a:solidFill>
                <a:latin typeface="Barlow" pitchFamily="34" charset="0"/>
                <a:ea typeface="Barlow" pitchFamily="34" charset="-122"/>
                <a:cs typeface="Barlow" pitchFamily="34" charset="-120"/>
              </a:rPr>
              <a:t>Sécurité</a:t>
            </a:r>
            <a:endParaRPr lang="en-US" sz="2245" dirty="0"/>
          </a:p>
        </p:txBody>
      </p:sp>
      <p:sp>
        <p:nvSpPr>
          <p:cNvPr id="11" name="Text 7"/>
          <p:cNvSpPr/>
          <p:nvPr/>
        </p:nvSpPr>
        <p:spPr>
          <a:xfrm>
            <a:off x="10383322" y="3451622"/>
            <a:ext cx="3272314" cy="173355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L'utilisation de la technologie NFC ajoute une couche de sécurité supplémentaire, réduisant le risque d'accès non autorisé.</a:t>
            </a:r>
            <a:endParaRPr lang="en-US" sz="1706" dirty="0"/>
          </a:p>
        </p:txBody>
      </p:sp>
      <p:sp>
        <p:nvSpPr>
          <p:cNvPr id="12" name="Shape 8"/>
          <p:cNvSpPr/>
          <p:nvPr/>
        </p:nvSpPr>
        <p:spPr>
          <a:xfrm>
            <a:off x="6244709" y="5618321"/>
            <a:ext cx="7627382" cy="1612702"/>
          </a:xfrm>
          <a:prstGeom prst="roundRect">
            <a:avLst>
              <a:gd name="adj" fmla="val 8061"/>
            </a:avLst>
          </a:prstGeom>
          <a:solidFill>
            <a:srgbClr val="EEEFF5"/>
          </a:solidFill>
          <a:ln/>
        </p:spPr>
      </p:sp>
      <p:sp>
        <p:nvSpPr>
          <p:cNvPr id="13" name="Text 9"/>
          <p:cNvSpPr/>
          <p:nvPr/>
        </p:nvSpPr>
        <p:spPr>
          <a:xfrm>
            <a:off x="6461284" y="5834896"/>
            <a:ext cx="2850713" cy="356235"/>
          </a:xfrm>
          <a:prstGeom prst="rect">
            <a:avLst/>
          </a:prstGeom>
          <a:noFill/>
          <a:ln/>
        </p:spPr>
        <p:txBody>
          <a:bodyPr wrap="none" rtlCol="0" anchor="t"/>
          <a:lstStyle/>
          <a:p>
            <a:pPr indent="0" marL="0">
              <a:lnSpc>
                <a:spcPts val="2806"/>
              </a:lnSpc>
              <a:buNone/>
            </a:pPr>
            <a:r>
              <a:rPr lang="en-US" sz="2245" b="1" dirty="0">
                <a:solidFill>
                  <a:srgbClr val="396AF1"/>
                </a:solidFill>
                <a:latin typeface="Barlow" pitchFamily="34" charset="0"/>
                <a:ea typeface="Barlow" pitchFamily="34" charset="-122"/>
                <a:cs typeface="Barlow" pitchFamily="34" charset="-120"/>
              </a:rPr>
              <a:t>Efficacité</a:t>
            </a:r>
            <a:endParaRPr lang="en-US" sz="2245" dirty="0"/>
          </a:p>
        </p:txBody>
      </p:sp>
      <p:sp>
        <p:nvSpPr>
          <p:cNvPr id="14" name="Text 10"/>
          <p:cNvSpPr/>
          <p:nvPr/>
        </p:nvSpPr>
        <p:spPr>
          <a:xfrm>
            <a:off x="6461284" y="6321028"/>
            <a:ext cx="7194233" cy="693420"/>
          </a:xfrm>
          <a:prstGeom prst="rect">
            <a:avLst/>
          </a:prstGeom>
          <a:noFill/>
          <a:ln/>
        </p:spPr>
        <p:txBody>
          <a:bodyPr wrap="square" rtlCol="0" anchor="t"/>
          <a:lstStyle/>
          <a:p>
            <a:pPr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L'authentification NFC est rapide et fluide, permettant aux utilisateurs de se connecter facilement à leurs comptes.</a:t>
            </a:r>
            <a:endParaRPr lang="en-US" sz="1706"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2945963"/>
            <a:ext cx="10672405" cy="712708"/>
          </a:xfrm>
          <a:prstGeom prst="rect">
            <a:avLst/>
          </a:prstGeom>
          <a:noFill/>
          <a:ln/>
        </p:spPr>
        <p:txBody>
          <a:bodyPr wrap="none" rtlCol="0" anchor="t"/>
          <a:lstStyle/>
          <a:p>
            <a:pPr indent="0" marL="0">
              <a:lnSpc>
                <a:spcPts val="5612"/>
              </a:lnSpc>
              <a:buNone/>
            </a:pPr>
            <a:r>
              <a:rPr lang="en-US" sz="4489" b="1" dirty="0">
                <a:solidFill>
                  <a:srgbClr val="396AF1"/>
                </a:solidFill>
                <a:latin typeface="Barlow" pitchFamily="34" charset="0"/>
                <a:ea typeface="Barlow" pitchFamily="34" charset="-122"/>
                <a:cs typeface="Barlow" pitchFamily="34" charset="-120"/>
              </a:rPr>
              <a:t>Méthodes pour sécuriser notre application</a:t>
            </a:r>
            <a:endParaRPr lang="en-US" sz="4489" dirty="0"/>
          </a:p>
        </p:txBody>
      </p:sp>
      <p:sp>
        <p:nvSpPr>
          <p:cNvPr id="5" name="Text 2"/>
          <p:cNvSpPr/>
          <p:nvPr/>
        </p:nvSpPr>
        <p:spPr>
          <a:xfrm>
            <a:off x="1104781" y="4091940"/>
            <a:ext cx="12767310" cy="346710"/>
          </a:xfrm>
          <a:prstGeom prst="rect">
            <a:avLst/>
          </a:prstGeom>
          <a:noFill/>
          <a:ln/>
        </p:spPr>
        <p:txBody>
          <a:bodyPr wrap="none" rtlCol="0" anchor="t"/>
          <a:lstStyle/>
          <a:p>
            <a:pPr algn="l" marL="342900" indent="-342900">
              <a:lnSpc>
                <a:spcPts val="2730"/>
              </a:lnSpc>
              <a:buSzPct val="100000"/>
              <a:buChar char="•"/>
            </a:pPr>
            <a:r>
              <a:rPr lang="en-US" sz="1706" dirty="0">
                <a:solidFill>
                  <a:srgbClr val="272525"/>
                </a:solidFill>
                <a:latin typeface="Montserrat" pitchFamily="34" charset="0"/>
                <a:ea typeface="Montserrat" pitchFamily="34" charset="-122"/>
                <a:cs typeface="Montserrat" pitchFamily="34" charset="-120"/>
              </a:rPr>
              <a:t>HTTPS pour chiffrer la communication entre l'application mobile et le serveur.​</a:t>
            </a:r>
            <a:endParaRPr lang="en-US" sz="1706" dirty="0"/>
          </a:p>
        </p:txBody>
      </p:sp>
      <p:sp>
        <p:nvSpPr>
          <p:cNvPr id="6" name="Text 3"/>
          <p:cNvSpPr/>
          <p:nvPr/>
        </p:nvSpPr>
        <p:spPr>
          <a:xfrm>
            <a:off x="1104781" y="4514374"/>
            <a:ext cx="12767310" cy="346710"/>
          </a:xfrm>
          <a:prstGeom prst="rect">
            <a:avLst/>
          </a:prstGeom>
          <a:noFill/>
          <a:ln/>
        </p:spPr>
        <p:txBody>
          <a:bodyPr wrap="none" rtlCol="0" anchor="t"/>
          <a:lstStyle/>
          <a:p>
            <a:pPr algn="l" marL="342900" indent="-342900">
              <a:lnSpc>
                <a:spcPts val="2730"/>
              </a:lnSpc>
              <a:buSzPct val="100000"/>
              <a:buChar char="•"/>
            </a:pPr>
            <a:r>
              <a:rPr lang="en-US" sz="1706" dirty="0">
                <a:solidFill>
                  <a:srgbClr val="272525"/>
                </a:solidFill>
                <a:latin typeface="Montserrat" pitchFamily="34" charset="0"/>
                <a:ea typeface="Montserrat" pitchFamily="34" charset="-122"/>
                <a:cs typeface="Montserrat" pitchFamily="34" charset="-120"/>
              </a:rPr>
              <a:t>Utilisation d'une MFA pour éviter les utilisateurs non autorisés​</a:t>
            </a:r>
            <a:endParaRPr lang="en-US" sz="1706" dirty="0"/>
          </a:p>
        </p:txBody>
      </p:sp>
      <p:sp>
        <p:nvSpPr>
          <p:cNvPr id="7" name="Text 4"/>
          <p:cNvSpPr/>
          <p:nvPr/>
        </p:nvSpPr>
        <p:spPr>
          <a:xfrm>
            <a:off x="1104781" y="4936808"/>
            <a:ext cx="12767310" cy="346710"/>
          </a:xfrm>
          <a:prstGeom prst="rect">
            <a:avLst/>
          </a:prstGeom>
          <a:noFill/>
          <a:ln/>
        </p:spPr>
        <p:txBody>
          <a:bodyPr wrap="none" rtlCol="0" anchor="t"/>
          <a:lstStyle/>
          <a:p>
            <a:pPr algn="l" marL="342900" indent="-342900">
              <a:lnSpc>
                <a:spcPts val="2730"/>
              </a:lnSpc>
              <a:buSzPct val="100000"/>
              <a:buChar char="•"/>
            </a:pPr>
            <a:r>
              <a:rPr lang="en-US" sz="1706" dirty="0">
                <a:solidFill>
                  <a:srgbClr val="272525"/>
                </a:solidFill>
                <a:latin typeface="Montserrat" pitchFamily="34" charset="0"/>
                <a:ea typeface="Montserrat" pitchFamily="34" charset="-122"/>
                <a:cs typeface="Montserrat" pitchFamily="34" charset="-120"/>
              </a:rPr>
              <a:t>Chiffrement des données</a:t>
            </a:r>
            <a:endParaRPr lang="en-US" sz="1706"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14630400" cy="2391608"/>
          </a:xfrm>
          <a:prstGeom prst="rect">
            <a:avLst/>
          </a:prstGeom>
        </p:spPr>
      </p:pic>
      <p:sp>
        <p:nvSpPr>
          <p:cNvPr id="5" name="Text 1"/>
          <p:cNvSpPr/>
          <p:nvPr/>
        </p:nvSpPr>
        <p:spPr>
          <a:xfrm>
            <a:off x="669608" y="2917865"/>
            <a:ext cx="8696206" cy="629364"/>
          </a:xfrm>
          <a:prstGeom prst="rect">
            <a:avLst/>
          </a:prstGeom>
          <a:noFill/>
          <a:ln/>
        </p:spPr>
        <p:txBody>
          <a:bodyPr wrap="none" rtlCol="0" anchor="t"/>
          <a:lstStyle/>
          <a:p>
            <a:pPr indent="0" marL="0">
              <a:lnSpc>
                <a:spcPts val="4956"/>
              </a:lnSpc>
              <a:buNone/>
            </a:pPr>
            <a:r>
              <a:rPr lang="en-US" sz="3965" b="1" dirty="0">
                <a:solidFill>
                  <a:srgbClr val="396AF1"/>
                </a:solidFill>
                <a:latin typeface="Barlow" pitchFamily="34" charset="0"/>
                <a:ea typeface="Barlow" pitchFamily="34" charset="-122"/>
                <a:cs typeface="Barlow" pitchFamily="34" charset="-120"/>
              </a:rPr>
              <a:t>Technologie NFC : Le Cœur du Système</a:t>
            </a:r>
            <a:endParaRPr lang="en-US" sz="3965" dirty="0"/>
          </a:p>
        </p:txBody>
      </p:sp>
      <p:sp>
        <p:nvSpPr>
          <p:cNvPr id="6" name="Shape 2"/>
          <p:cNvSpPr/>
          <p:nvPr/>
        </p:nvSpPr>
        <p:spPr>
          <a:xfrm>
            <a:off x="7272218" y="3834170"/>
            <a:ext cx="86082" cy="3347918"/>
          </a:xfrm>
          <a:prstGeom prst="roundRect">
            <a:avLst>
              <a:gd name="adj" fmla="val 133358"/>
            </a:avLst>
          </a:prstGeom>
          <a:solidFill>
            <a:srgbClr val="EEEFF5"/>
          </a:solidFill>
          <a:ln/>
        </p:spPr>
      </p:sp>
      <p:sp>
        <p:nvSpPr>
          <p:cNvPr id="7" name="Shape 3"/>
          <p:cNvSpPr/>
          <p:nvPr/>
        </p:nvSpPr>
        <p:spPr>
          <a:xfrm>
            <a:off x="6430387" y="4221420"/>
            <a:ext cx="669608" cy="86082"/>
          </a:xfrm>
          <a:prstGeom prst="roundRect">
            <a:avLst>
              <a:gd name="adj" fmla="val 133358"/>
            </a:avLst>
          </a:prstGeom>
          <a:solidFill>
            <a:srgbClr val="EEEFF5"/>
          </a:solidFill>
          <a:ln/>
        </p:spPr>
      </p:sp>
      <p:sp>
        <p:nvSpPr>
          <p:cNvPr id="8" name="Shape 4"/>
          <p:cNvSpPr/>
          <p:nvPr/>
        </p:nvSpPr>
        <p:spPr>
          <a:xfrm>
            <a:off x="7099995" y="4049316"/>
            <a:ext cx="430411" cy="430411"/>
          </a:xfrm>
          <a:prstGeom prst="roundRect">
            <a:avLst>
              <a:gd name="adj" fmla="val 26672"/>
            </a:avLst>
          </a:prstGeom>
          <a:solidFill>
            <a:srgbClr val="EEEFF5"/>
          </a:solidFill>
          <a:ln/>
        </p:spPr>
      </p:sp>
      <p:sp>
        <p:nvSpPr>
          <p:cNvPr id="9" name="Text 5"/>
          <p:cNvSpPr/>
          <p:nvPr/>
        </p:nvSpPr>
        <p:spPr>
          <a:xfrm>
            <a:off x="7261681" y="4113490"/>
            <a:ext cx="106918" cy="302062"/>
          </a:xfrm>
          <a:prstGeom prst="rect">
            <a:avLst/>
          </a:prstGeom>
          <a:noFill/>
          <a:ln/>
        </p:spPr>
        <p:txBody>
          <a:bodyPr wrap="none" rtlCol="0" anchor="t"/>
          <a:lstStyle/>
          <a:p>
            <a:pPr algn="ctr" indent="0" marL="0">
              <a:lnSpc>
                <a:spcPts val="2379"/>
              </a:lnSpc>
              <a:buNone/>
            </a:pPr>
            <a:r>
              <a:rPr lang="en-US" sz="2379" b="1" dirty="0">
                <a:solidFill>
                  <a:srgbClr val="396AF1"/>
                </a:solidFill>
                <a:latin typeface="Barlow" pitchFamily="34" charset="0"/>
                <a:ea typeface="Barlow" pitchFamily="34" charset="-122"/>
                <a:cs typeface="Barlow" pitchFamily="34" charset="-120"/>
              </a:rPr>
              <a:t>1</a:t>
            </a:r>
            <a:endParaRPr lang="en-US" sz="2379" dirty="0"/>
          </a:p>
        </p:txBody>
      </p:sp>
      <p:sp>
        <p:nvSpPr>
          <p:cNvPr id="10" name="Text 6"/>
          <p:cNvSpPr/>
          <p:nvPr/>
        </p:nvSpPr>
        <p:spPr>
          <a:xfrm>
            <a:off x="3745468" y="4025384"/>
            <a:ext cx="2517458" cy="314563"/>
          </a:xfrm>
          <a:prstGeom prst="rect">
            <a:avLst/>
          </a:prstGeom>
          <a:noFill/>
          <a:ln/>
        </p:spPr>
        <p:txBody>
          <a:bodyPr wrap="none" rtlCol="0" anchor="t"/>
          <a:lstStyle/>
          <a:p>
            <a:pPr algn="r" indent="0" marL="0">
              <a:lnSpc>
                <a:spcPts val="2478"/>
              </a:lnSpc>
              <a:buNone/>
            </a:pPr>
            <a:r>
              <a:rPr lang="en-US" sz="1982" b="1" dirty="0">
                <a:solidFill>
                  <a:srgbClr val="396AF1"/>
                </a:solidFill>
                <a:latin typeface="Barlow" pitchFamily="34" charset="0"/>
                <a:ea typeface="Barlow" pitchFamily="34" charset="-122"/>
                <a:cs typeface="Barlow" pitchFamily="34" charset="-120"/>
              </a:rPr>
              <a:t>Émission de Signal</a:t>
            </a:r>
            <a:endParaRPr lang="en-US" sz="1982" dirty="0"/>
          </a:p>
        </p:txBody>
      </p:sp>
      <p:sp>
        <p:nvSpPr>
          <p:cNvPr id="11" name="Text 7"/>
          <p:cNvSpPr/>
          <p:nvPr/>
        </p:nvSpPr>
        <p:spPr>
          <a:xfrm>
            <a:off x="669608" y="4454723"/>
            <a:ext cx="5593318" cy="612219"/>
          </a:xfrm>
          <a:prstGeom prst="rect">
            <a:avLst/>
          </a:prstGeom>
          <a:noFill/>
          <a:ln/>
        </p:spPr>
        <p:txBody>
          <a:bodyPr wrap="square" rtlCol="0" anchor="t"/>
          <a:lstStyle/>
          <a:p>
            <a:pPr algn="r" indent="0" marL="0">
              <a:lnSpc>
                <a:spcPts val="2410"/>
              </a:lnSpc>
              <a:buNone/>
            </a:pPr>
            <a:r>
              <a:rPr lang="en-US" sz="1507" dirty="0">
                <a:solidFill>
                  <a:srgbClr val="272525"/>
                </a:solidFill>
                <a:latin typeface="Montserrat" pitchFamily="34" charset="0"/>
                <a:ea typeface="Montserrat" pitchFamily="34" charset="-122"/>
                <a:cs typeface="Montserrat" pitchFamily="34" charset="-120"/>
              </a:rPr>
              <a:t>La carte NFC émet un signal unique lors de la proximité avec un lecteur NFC compatible.</a:t>
            </a:r>
            <a:endParaRPr lang="en-US" sz="1507" dirty="0"/>
          </a:p>
        </p:txBody>
      </p:sp>
      <p:sp>
        <p:nvSpPr>
          <p:cNvPr id="12" name="Shape 8"/>
          <p:cNvSpPr/>
          <p:nvPr/>
        </p:nvSpPr>
        <p:spPr>
          <a:xfrm>
            <a:off x="7530405" y="5177850"/>
            <a:ext cx="669608" cy="86082"/>
          </a:xfrm>
          <a:prstGeom prst="roundRect">
            <a:avLst>
              <a:gd name="adj" fmla="val 133358"/>
            </a:avLst>
          </a:prstGeom>
          <a:solidFill>
            <a:srgbClr val="EEEFF5"/>
          </a:solidFill>
          <a:ln/>
        </p:spPr>
      </p:sp>
      <p:sp>
        <p:nvSpPr>
          <p:cNvPr id="13" name="Shape 9"/>
          <p:cNvSpPr/>
          <p:nvPr/>
        </p:nvSpPr>
        <p:spPr>
          <a:xfrm>
            <a:off x="7099995" y="5005745"/>
            <a:ext cx="430411" cy="430411"/>
          </a:xfrm>
          <a:prstGeom prst="roundRect">
            <a:avLst>
              <a:gd name="adj" fmla="val 26672"/>
            </a:avLst>
          </a:prstGeom>
          <a:solidFill>
            <a:srgbClr val="EEEFF5"/>
          </a:solidFill>
          <a:ln/>
        </p:spPr>
      </p:sp>
      <p:sp>
        <p:nvSpPr>
          <p:cNvPr id="14" name="Text 10"/>
          <p:cNvSpPr/>
          <p:nvPr/>
        </p:nvSpPr>
        <p:spPr>
          <a:xfrm>
            <a:off x="7230606" y="5069919"/>
            <a:ext cx="169188" cy="302062"/>
          </a:xfrm>
          <a:prstGeom prst="rect">
            <a:avLst/>
          </a:prstGeom>
          <a:noFill/>
          <a:ln/>
        </p:spPr>
        <p:txBody>
          <a:bodyPr wrap="none" rtlCol="0" anchor="t"/>
          <a:lstStyle/>
          <a:p>
            <a:pPr algn="ctr" indent="0" marL="0">
              <a:lnSpc>
                <a:spcPts val="2379"/>
              </a:lnSpc>
              <a:buNone/>
            </a:pPr>
            <a:r>
              <a:rPr lang="en-US" sz="2379" b="1" dirty="0">
                <a:solidFill>
                  <a:srgbClr val="396AF1"/>
                </a:solidFill>
                <a:latin typeface="Barlow" pitchFamily="34" charset="0"/>
                <a:ea typeface="Barlow" pitchFamily="34" charset="-122"/>
                <a:cs typeface="Barlow" pitchFamily="34" charset="-120"/>
              </a:rPr>
              <a:t>2</a:t>
            </a:r>
            <a:endParaRPr lang="en-US" sz="2379" dirty="0"/>
          </a:p>
        </p:txBody>
      </p:sp>
      <p:sp>
        <p:nvSpPr>
          <p:cNvPr id="15" name="Text 11"/>
          <p:cNvSpPr/>
          <p:nvPr/>
        </p:nvSpPr>
        <p:spPr>
          <a:xfrm>
            <a:off x="8367474" y="4981813"/>
            <a:ext cx="2840593" cy="314563"/>
          </a:xfrm>
          <a:prstGeom prst="rect">
            <a:avLst/>
          </a:prstGeom>
          <a:noFill/>
          <a:ln/>
        </p:spPr>
        <p:txBody>
          <a:bodyPr wrap="none" rtlCol="0" anchor="t"/>
          <a:lstStyle/>
          <a:p>
            <a:pPr algn="l" indent="0" marL="0">
              <a:lnSpc>
                <a:spcPts val="2478"/>
              </a:lnSpc>
              <a:buNone/>
            </a:pPr>
            <a:r>
              <a:rPr lang="en-US" sz="1982" b="1" dirty="0">
                <a:solidFill>
                  <a:srgbClr val="396AF1"/>
                </a:solidFill>
                <a:latin typeface="Barlow" pitchFamily="34" charset="0"/>
                <a:ea typeface="Barlow" pitchFamily="34" charset="-122"/>
                <a:cs typeface="Barlow" pitchFamily="34" charset="-120"/>
              </a:rPr>
              <a:t>Transmission de Données</a:t>
            </a:r>
            <a:endParaRPr lang="en-US" sz="1982" dirty="0"/>
          </a:p>
        </p:txBody>
      </p:sp>
      <p:sp>
        <p:nvSpPr>
          <p:cNvPr id="16" name="Text 12"/>
          <p:cNvSpPr/>
          <p:nvPr/>
        </p:nvSpPr>
        <p:spPr>
          <a:xfrm>
            <a:off x="8367474" y="5411152"/>
            <a:ext cx="5593318" cy="612219"/>
          </a:xfrm>
          <a:prstGeom prst="rect">
            <a:avLst/>
          </a:prstGeom>
          <a:noFill/>
          <a:ln/>
        </p:spPr>
        <p:txBody>
          <a:bodyPr wrap="square" rtlCol="0" anchor="t"/>
          <a:lstStyle/>
          <a:p>
            <a:pPr algn="l" indent="0" marL="0">
              <a:lnSpc>
                <a:spcPts val="2410"/>
              </a:lnSpc>
              <a:buNone/>
            </a:pPr>
            <a:r>
              <a:rPr lang="en-US" sz="1507" dirty="0">
                <a:solidFill>
                  <a:srgbClr val="272525"/>
                </a:solidFill>
                <a:latin typeface="Montserrat" pitchFamily="34" charset="0"/>
                <a:ea typeface="Montserrat" pitchFamily="34" charset="-122"/>
                <a:cs typeface="Montserrat" pitchFamily="34" charset="-120"/>
              </a:rPr>
              <a:t>Le signal est capté par le smartphone, qui transmet les données cryptées à l'API.</a:t>
            </a:r>
            <a:endParaRPr lang="en-US" sz="1507" dirty="0"/>
          </a:p>
        </p:txBody>
      </p:sp>
      <p:sp>
        <p:nvSpPr>
          <p:cNvPr id="17" name="Shape 13"/>
          <p:cNvSpPr/>
          <p:nvPr/>
        </p:nvSpPr>
        <p:spPr>
          <a:xfrm>
            <a:off x="6430387" y="6038671"/>
            <a:ext cx="669608" cy="86082"/>
          </a:xfrm>
          <a:prstGeom prst="roundRect">
            <a:avLst>
              <a:gd name="adj" fmla="val 133358"/>
            </a:avLst>
          </a:prstGeom>
          <a:solidFill>
            <a:srgbClr val="EEEFF5"/>
          </a:solidFill>
          <a:ln/>
        </p:spPr>
      </p:sp>
      <p:sp>
        <p:nvSpPr>
          <p:cNvPr id="18" name="Shape 14"/>
          <p:cNvSpPr/>
          <p:nvPr/>
        </p:nvSpPr>
        <p:spPr>
          <a:xfrm>
            <a:off x="7099995" y="5866567"/>
            <a:ext cx="430411" cy="430411"/>
          </a:xfrm>
          <a:prstGeom prst="roundRect">
            <a:avLst>
              <a:gd name="adj" fmla="val 26672"/>
            </a:avLst>
          </a:prstGeom>
          <a:solidFill>
            <a:srgbClr val="EEEFF5"/>
          </a:solidFill>
          <a:ln/>
        </p:spPr>
      </p:sp>
      <p:sp>
        <p:nvSpPr>
          <p:cNvPr id="19" name="Text 15"/>
          <p:cNvSpPr/>
          <p:nvPr/>
        </p:nvSpPr>
        <p:spPr>
          <a:xfrm>
            <a:off x="7233583" y="5930741"/>
            <a:ext cx="163116" cy="302062"/>
          </a:xfrm>
          <a:prstGeom prst="rect">
            <a:avLst/>
          </a:prstGeom>
          <a:noFill/>
          <a:ln/>
        </p:spPr>
        <p:txBody>
          <a:bodyPr wrap="none" rtlCol="0" anchor="t"/>
          <a:lstStyle/>
          <a:p>
            <a:pPr algn="ctr" indent="0" marL="0">
              <a:lnSpc>
                <a:spcPts val="2379"/>
              </a:lnSpc>
              <a:buNone/>
            </a:pPr>
            <a:r>
              <a:rPr lang="en-US" sz="2379" b="1" dirty="0">
                <a:solidFill>
                  <a:srgbClr val="396AF1"/>
                </a:solidFill>
                <a:latin typeface="Barlow" pitchFamily="34" charset="0"/>
                <a:ea typeface="Barlow" pitchFamily="34" charset="-122"/>
                <a:cs typeface="Barlow" pitchFamily="34" charset="-120"/>
              </a:rPr>
              <a:t>3</a:t>
            </a:r>
            <a:endParaRPr lang="en-US" sz="2379" dirty="0"/>
          </a:p>
        </p:txBody>
      </p:sp>
      <p:sp>
        <p:nvSpPr>
          <p:cNvPr id="20" name="Text 16"/>
          <p:cNvSpPr/>
          <p:nvPr/>
        </p:nvSpPr>
        <p:spPr>
          <a:xfrm>
            <a:off x="2792611" y="5842635"/>
            <a:ext cx="3470315" cy="314563"/>
          </a:xfrm>
          <a:prstGeom prst="rect">
            <a:avLst/>
          </a:prstGeom>
          <a:noFill/>
          <a:ln/>
        </p:spPr>
        <p:txBody>
          <a:bodyPr wrap="none" rtlCol="0" anchor="t"/>
          <a:lstStyle/>
          <a:p>
            <a:pPr algn="r" indent="0" marL="0">
              <a:lnSpc>
                <a:spcPts val="2478"/>
              </a:lnSpc>
              <a:buNone/>
            </a:pPr>
            <a:r>
              <a:rPr lang="en-US" sz="1982" b="1" dirty="0">
                <a:solidFill>
                  <a:srgbClr val="396AF1"/>
                </a:solidFill>
                <a:latin typeface="Barlow" pitchFamily="34" charset="0"/>
                <a:ea typeface="Barlow" pitchFamily="34" charset="-122"/>
                <a:cs typeface="Barlow" pitchFamily="34" charset="-120"/>
              </a:rPr>
              <a:t>Vérification et Authentification</a:t>
            </a:r>
            <a:endParaRPr lang="en-US" sz="1982" dirty="0"/>
          </a:p>
        </p:txBody>
      </p:sp>
      <p:sp>
        <p:nvSpPr>
          <p:cNvPr id="21" name="Text 17"/>
          <p:cNvSpPr/>
          <p:nvPr/>
        </p:nvSpPr>
        <p:spPr>
          <a:xfrm>
            <a:off x="669608" y="6271974"/>
            <a:ext cx="5593318" cy="612219"/>
          </a:xfrm>
          <a:prstGeom prst="rect">
            <a:avLst/>
          </a:prstGeom>
          <a:noFill/>
          <a:ln/>
        </p:spPr>
        <p:txBody>
          <a:bodyPr wrap="square" rtlCol="0" anchor="t"/>
          <a:lstStyle/>
          <a:p>
            <a:pPr algn="r" indent="0" marL="0">
              <a:lnSpc>
                <a:spcPts val="2410"/>
              </a:lnSpc>
              <a:buNone/>
            </a:pPr>
            <a:r>
              <a:rPr lang="en-US" sz="1507" dirty="0">
                <a:solidFill>
                  <a:srgbClr val="272525"/>
                </a:solidFill>
                <a:latin typeface="Montserrat" pitchFamily="34" charset="0"/>
                <a:ea typeface="Montserrat" pitchFamily="34" charset="-122"/>
                <a:cs typeface="Montserrat" pitchFamily="34" charset="-120"/>
              </a:rPr>
              <a:t>L'API vérifie les données reçues et authentifie l'utilisateur, permettant l'accès au compte.</a:t>
            </a:r>
            <a:endParaRPr lang="en-US" sz="1507" dirty="0"/>
          </a:p>
        </p:txBody>
      </p:sp>
      <p:sp>
        <p:nvSpPr>
          <p:cNvPr id="22" name="Text 18"/>
          <p:cNvSpPr/>
          <p:nvPr/>
        </p:nvSpPr>
        <p:spPr>
          <a:xfrm>
            <a:off x="669608" y="7397234"/>
            <a:ext cx="13291185" cy="306110"/>
          </a:xfrm>
          <a:prstGeom prst="rect">
            <a:avLst/>
          </a:prstGeom>
          <a:noFill/>
          <a:ln/>
        </p:spPr>
        <p:txBody>
          <a:bodyPr wrap="none" rtlCol="0" anchor="t"/>
          <a:lstStyle/>
          <a:p>
            <a:pPr indent="0" marL="0">
              <a:lnSpc>
                <a:spcPts val="2410"/>
              </a:lnSpc>
              <a:buNone/>
            </a:pPr>
            <a:r>
              <a:rPr lang="en-US" sz="1507" dirty="0">
                <a:solidFill>
                  <a:srgbClr val="272525"/>
                </a:solidFill>
                <a:latin typeface="Montserrat" pitchFamily="34" charset="0"/>
                <a:ea typeface="Montserrat" pitchFamily="34" charset="-122"/>
                <a:cs typeface="Montserrat" pitchFamily="34" charset="-120"/>
              </a:rPr>
              <a:t>La technologie NFC offre une communication sans fil sécurisée et fiable, parfaite pour l'authentification.</a:t>
            </a:r>
            <a:endParaRPr lang="en-US" sz="1507"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44709" y="639842"/>
            <a:ext cx="7627382" cy="1425416"/>
          </a:xfrm>
          <a:prstGeom prst="rect">
            <a:avLst/>
          </a:prstGeom>
          <a:noFill/>
          <a:ln/>
        </p:spPr>
        <p:txBody>
          <a:bodyPr wrap="square" rtlCol="0" anchor="t"/>
          <a:lstStyle/>
          <a:p>
            <a:pPr indent="0" marL="0">
              <a:lnSpc>
                <a:spcPts val="5612"/>
              </a:lnSpc>
              <a:buNone/>
            </a:pPr>
            <a:r>
              <a:rPr lang="en-US" sz="4489" b="1" dirty="0">
                <a:solidFill>
                  <a:srgbClr val="396AF1"/>
                </a:solidFill>
                <a:latin typeface="Barlow" pitchFamily="34" charset="0"/>
                <a:ea typeface="Barlow" pitchFamily="34" charset="-122"/>
                <a:cs typeface="Barlow" pitchFamily="34" charset="-120"/>
              </a:rPr>
              <a:t>Développement d'une Application React</a:t>
            </a:r>
            <a:endParaRPr lang="en-US" sz="4489" dirty="0"/>
          </a:p>
        </p:txBody>
      </p:sp>
      <p:pic>
        <p:nvPicPr>
          <p:cNvPr id="6" name="Image 2" descr="preencoded.png">    </p:cNvPr>
          <p:cNvPicPr>
            <a:picLocks noChangeAspect="1"/>
          </p:cNvPicPr>
          <p:nvPr/>
        </p:nvPicPr>
        <p:blipFill>
          <a:blip r:embed="rId3"/>
          <a:stretch>
            <a:fillRect/>
          </a:stretch>
        </p:blipFill>
        <p:spPr>
          <a:xfrm>
            <a:off x="6244709" y="2390180"/>
            <a:ext cx="1083231" cy="1733193"/>
          </a:xfrm>
          <a:prstGeom prst="rect">
            <a:avLst/>
          </a:prstGeom>
        </p:spPr>
      </p:pic>
      <p:sp>
        <p:nvSpPr>
          <p:cNvPr id="7" name="Text 2"/>
          <p:cNvSpPr/>
          <p:nvPr/>
        </p:nvSpPr>
        <p:spPr>
          <a:xfrm>
            <a:off x="7652861" y="2606754"/>
            <a:ext cx="4545806" cy="356235"/>
          </a:xfrm>
          <a:prstGeom prst="rect">
            <a:avLst/>
          </a:prstGeom>
          <a:noFill/>
          <a:ln/>
        </p:spPr>
        <p:txBody>
          <a:bodyPr wrap="none" rtlCol="0" anchor="t"/>
          <a:lstStyle/>
          <a:p>
            <a:pPr algn="l" indent="0" marL="0">
              <a:lnSpc>
                <a:spcPts val="2806"/>
              </a:lnSpc>
              <a:buNone/>
            </a:pPr>
            <a:r>
              <a:rPr lang="en-US" sz="2245" b="1" dirty="0">
                <a:solidFill>
                  <a:srgbClr val="396AF1"/>
                </a:solidFill>
                <a:latin typeface="Barlow" pitchFamily="34" charset="0"/>
                <a:ea typeface="Barlow" pitchFamily="34" charset="-122"/>
                <a:cs typeface="Barlow" pitchFamily="34" charset="-120"/>
              </a:rPr>
              <a:t>Conception de l'Interface Utilisateur</a:t>
            </a:r>
            <a:endParaRPr lang="en-US" sz="2245" dirty="0"/>
          </a:p>
        </p:txBody>
      </p:sp>
      <p:sp>
        <p:nvSpPr>
          <p:cNvPr id="8" name="Text 3"/>
          <p:cNvSpPr/>
          <p:nvPr/>
        </p:nvSpPr>
        <p:spPr>
          <a:xfrm>
            <a:off x="7652861" y="3092887"/>
            <a:ext cx="6219230" cy="69342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Création d'une interface utilisateur intuitive et conviviale pour l'application web.</a:t>
            </a:r>
            <a:endParaRPr lang="en-US" sz="1706" dirty="0"/>
          </a:p>
        </p:txBody>
      </p:sp>
      <p:pic>
        <p:nvPicPr>
          <p:cNvPr id="9" name="Image 3" descr="preencoded.png">    </p:cNvPr>
          <p:cNvPicPr>
            <a:picLocks noChangeAspect="1"/>
          </p:cNvPicPr>
          <p:nvPr/>
        </p:nvPicPr>
        <p:blipFill>
          <a:blip r:embed="rId4"/>
          <a:stretch>
            <a:fillRect/>
          </a:stretch>
        </p:blipFill>
        <p:spPr>
          <a:xfrm>
            <a:off x="6244709" y="4123372"/>
            <a:ext cx="1083231" cy="1733193"/>
          </a:xfrm>
          <a:prstGeom prst="rect">
            <a:avLst/>
          </a:prstGeom>
        </p:spPr>
      </p:pic>
      <p:sp>
        <p:nvSpPr>
          <p:cNvPr id="10" name="Text 4"/>
          <p:cNvSpPr/>
          <p:nvPr/>
        </p:nvSpPr>
        <p:spPr>
          <a:xfrm>
            <a:off x="7652861" y="4339947"/>
            <a:ext cx="4958239" cy="356235"/>
          </a:xfrm>
          <a:prstGeom prst="rect">
            <a:avLst/>
          </a:prstGeom>
          <a:noFill/>
          <a:ln/>
        </p:spPr>
        <p:txBody>
          <a:bodyPr wrap="none" rtlCol="0" anchor="t"/>
          <a:lstStyle/>
          <a:p>
            <a:pPr algn="l" indent="0" marL="0">
              <a:lnSpc>
                <a:spcPts val="2806"/>
              </a:lnSpc>
              <a:buNone/>
            </a:pPr>
            <a:r>
              <a:rPr lang="en-US" sz="2245" b="1" dirty="0">
                <a:solidFill>
                  <a:srgbClr val="396AF1"/>
                </a:solidFill>
                <a:latin typeface="Barlow" pitchFamily="34" charset="0"/>
                <a:ea typeface="Barlow" pitchFamily="34" charset="-122"/>
                <a:cs typeface="Barlow" pitchFamily="34" charset="-120"/>
              </a:rPr>
              <a:t>Implémentation des Composants React</a:t>
            </a:r>
            <a:endParaRPr lang="en-US" sz="2245" dirty="0"/>
          </a:p>
        </p:txBody>
      </p:sp>
      <p:sp>
        <p:nvSpPr>
          <p:cNvPr id="11" name="Text 5"/>
          <p:cNvSpPr/>
          <p:nvPr/>
        </p:nvSpPr>
        <p:spPr>
          <a:xfrm>
            <a:off x="7652861" y="4826079"/>
            <a:ext cx="6219230" cy="69342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Utilisation de composants React pour créer les éléments interactifs de l'application.</a:t>
            </a:r>
            <a:endParaRPr lang="en-US" sz="1706" dirty="0"/>
          </a:p>
        </p:txBody>
      </p:sp>
      <p:pic>
        <p:nvPicPr>
          <p:cNvPr id="12" name="Image 4" descr="preencoded.png">    </p:cNvPr>
          <p:cNvPicPr>
            <a:picLocks noChangeAspect="1"/>
          </p:cNvPicPr>
          <p:nvPr/>
        </p:nvPicPr>
        <p:blipFill>
          <a:blip r:embed="rId5"/>
          <a:stretch>
            <a:fillRect/>
          </a:stretch>
        </p:blipFill>
        <p:spPr>
          <a:xfrm>
            <a:off x="6244709" y="5856565"/>
            <a:ext cx="1083231" cy="1733193"/>
          </a:xfrm>
          <a:prstGeom prst="rect">
            <a:avLst/>
          </a:prstGeom>
        </p:spPr>
      </p:pic>
      <p:sp>
        <p:nvSpPr>
          <p:cNvPr id="13" name="Text 6"/>
          <p:cNvSpPr/>
          <p:nvPr/>
        </p:nvSpPr>
        <p:spPr>
          <a:xfrm>
            <a:off x="7652861" y="6073140"/>
            <a:ext cx="2938224" cy="356235"/>
          </a:xfrm>
          <a:prstGeom prst="rect">
            <a:avLst/>
          </a:prstGeom>
          <a:noFill/>
          <a:ln/>
        </p:spPr>
        <p:txBody>
          <a:bodyPr wrap="none" rtlCol="0" anchor="t"/>
          <a:lstStyle/>
          <a:p>
            <a:pPr algn="l" indent="0" marL="0">
              <a:lnSpc>
                <a:spcPts val="2806"/>
              </a:lnSpc>
              <a:buNone/>
            </a:pPr>
            <a:r>
              <a:rPr lang="en-US" sz="2245" b="1" dirty="0">
                <a:solidFill>
                  <a:srgbClr val="396AF1"/>
                </a:solidFill>
                <a:latin typeface="Barlow" pitchFamily="34" charset="0"/>
                <a:ea typeface="Barlow" pitchFamily="34" charset="-122"/>
                <a:cs typeface="Barlow" pitchFamily="34" charset="-120"/>
              </a:rPr>
              <a:t>Intégration de l'API NFC</a:t>
            </a:r>
            <a:endParaRPr lang="en-US" sz="2245" dirty="0"/>
          </a:p>
        </p:txBody>
      </p:sp>
      <p:sp>
        <p:nvSpPr>
          <p:cNvPr id="14" name="Text 7"/>
          <p:cNvSpPr/>
          <p:nvPr/>
        </p:nvSpPr>
        <p:spPr>
          <a:xfrm>
            <a:off x="7652861" y="6559272"/>
            <a:ext cx="6219230" cy="69342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Connexion de l'application web à l'API pour la gestion de l'authentification NFC.</a:t>
            </a:r>
            <a:endParaRPr lang="en-US" sz="1706"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58309" y="840581"/>
            <a:ext cx="7281029" cy="712708"/>
          </a:xfrm>
          <a:prstGeom prst="rect">
            <a:avLst/>
          </a:prstGeom>
          <a:noFill/>
          <a:ln/>
        </p:spPr>
        <p:txBody>
          <a:bodyPr wrap="none" rtlCol="0" anchor="t"/>
          <a:lstStyle/>
          <a:p>
            <a:pPr indent="0" marL="0">
              <a:lnSpc>
                <a:spcPts val="5612"/>
              </a:lnSpc>
              <a:buNone/>
            </a:pPr>
            <a:r>
              <a:rPr lang="en-US" sz="4489" b="1" dirty="0">
                <a:solidFill>
                  <a:srgbClr val="396AF1"/>
                </a:solidFill>
                <a:latin typeface="Barlow" pitchFamily="34" charset="0"/>
                <a:ea typeface="Barlow" pitchFamily="34" charset="-122"/>
                <a:cs typeface="Barlow" pitchFamily="34" charset="-120"/>
              </a:rPr>
              <a:t>Création d'une Interface Web</a:t>
            </a:r>
            <a:endParaRPr lang="en-US" sz="4489" dirty="0"/>
          </a:p>
        </p:txBody>
      </p:sp>
      <p:pic>
        <p:nvPicPr>
          <p:cNvPr id="5" name="Image 1" descr="preencoded.png">    </p:cNvPr>
          <p:cNvPicPr>
            <a:picLocks noChangeAspect="1"/>
          </p:cNvPicPr>
          <p:nvPr/>
        </p:nvPicPr>
        <p:blipFill>
          <a:blip r:embed="rId2"/>
          <a:stretch>
            <a:fillRect/>
          </a:stretch>
        </p:blipFill>
        <p:spPr>
          <a:xfrm>
            <a:off x="758309" y="1986558"/>
            <a:ext cx="6394371" cy="3951923"/>
          </a:xfrm>
          <a:prstGeom prst="rect">
            <a:avLst/>
          </a:prstGeom>
        </p:spPr>
      </p:pic>
      <p:sp>
        <p:nvSpPr>
          <p:cNvPr id="6" name="Text 2"/>
          <p:cNvSpPr/>
          <p:nvPr/>
        </p:nvSpPr>
        <p:spPr>
          <a:xfrm>
            <a:off x="758309" y="6209228"/>
            <a:ext cx="2850713" cy="356235"/>
          </a:xfrm>
          <a:prstGeom prst="rect">
            <a:avLst/>
          </a:prstGeom>
          <a:noFill/>
          <a:ln/>
        </p:spPr>
        <p:txBody>
          <a:bodyPr wrap="none" rtlCol="0" anchor="t"/>
          <a:lstStyle/>
          <a:p>
            <a:pPr algn="l" indent="0" marL="0">
              <a:lnSpc>
                <a:spcPts val="2806"/>
              </a:lnSpc>
              <a:buNone/>
            </a:pPr>
            <a:r>
              <a:rPr lang="en-US" sz="2245" b="1" dirty="0">
                <a:solidFill>
                  <a:srgbClr val="396AF1"/>
                </a:solidFill>
                <a:latin typeface="Barlow" pitchFamily="34" charset="0"/>
                <a:ea typeface="Barlow" pitchFamily="34" charset="-122"/>
                <a:cs typeface="Barlow" pitchFamily="34" charset="-120"/>
              </a:rPr>
              <a:t>Page de Connexion</a:t>
            </a:r>
            <a:endParaRPr lang="en-US" sz="2245" dirty="0"/>
          </a:p>
        </p:txBody>
      </p:sp>
      <p:sp>
        <p:nvSpPr>
          <p:cNvPr id="7" name="Text 3"/>
          <p:cNvSpPr/>
          <p:nvPr/>
        </p:nvSpPr>
        <p:spPr>
          <a:xfrm>
            <a:off x="758309" y="6695361"/>
            <a:ext cx="6394371" cy="69342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Un design simple et intuitif facilite la navigation et la compréhension pour les utilisateurs.</a:t>
            </a:r>
            <a:endParaRPr lang="en-US" sz="1706" dirty="0"/>
          </a:p>
        </p:txBody>
      </p:sp>
      <p:pic>
        <p:nvPicPr>
          <p:cNvPr id="8" name="Image 2" descr="preencoded.png">    </p:cNvPr>
          <p:cNvPicPr>
            <a:picLocks noChangeAspect="1"/>
          </p:cNvPicPr>
          <p:nvPr/>
        </p:nvPicPr>
        <p:blipFill>
          <a:blip r:embed="rId3"/>
          <a:stretch>
            <a:fillRect/>
          </a:stretch>
        </p:blipFill>
        <p:spPr>
          <a:xfrm>
            <a:off x="7477601" y="1986558"/>
            <a:ext cx="6394490" cy="3952042"/>
          </a:xfrm>
          <a:prstGeom prst="rect">
            <a:avLst/>
          </a:prstGeom>
        </p:spPr>
      </p:pic>
      <p:sp>
        <p:nvSpPr>
          <p:cNvPr id="9" name="Text 4"/>
          <p:cNvSpPr/>
          <p:nvPr/>
        </p:nvSpPr>
        <p:spPr>
          <a:xfrm>
            <a:off x="7477601" y="6209347"/>
            <a:ext cx="2850713" cy="356235"/>
          </a:xfrm>
          <a:prstGeom prst="rect">
            <a:avLst/>
          </a:prstGeom>
          <a:noFill/>
          <a:ln/>
        </p:spPr>
        <p:txBody>
          <a:bodyPr wrap="none" rtlCol="0" anchor="t"/>
          <a:lstStyle/>
          <a:p>
            <a:pPr algn="l" indent="0" marL="0">
              <a:lnSpc>
                <a:spcPts val="2806"/>
              </a:lnSpc>
              <a:buNone/>
            </a:pPr>
            <a:r>
              <a:rPr lang="en-US" sz="2245" b="1" dirty="0">
                <a:solidFill>
                  <a:srgbClr val="396AF1"/>
                </a:solidFill>
                <a:latin typeface="Barlow" pitchFamily="34" charset="0"/>
                <a:ea typeface="Barlow" pitchFamily="34" charset="-122"/>
                <a:cs typeface="Barlow" pitchFamily="34" charset="-120"/>
              </a:rPr>
              <a:t>Scanner NFC</a:t>
            </a:r>
            <a:endParaRPr lang="en-US" sz="2245" dirty="0"/>
          </a:p>
        </p:txBody>
      </p:sp>
      <p:sp>
        <p:nvSpPr>
          <p:cNvPr id="10" name="Text 5"/>
          <p:cNvSpPr/>
          <p:nvPr/>
        </p:nvSpPr>
        <p:spPr>
          <a:xfrm>
            <a:off x="7477601" y="6695480"/>
            <a:ext cx="6394490" cy="69342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Une interface claire et concise indique aux utilisateurs comment scanner leur carte NFC.</a:t>
            </a:r>
            <a:endParaRPr lang="en-US" sz="1706"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244709" y="2453759"/>
            <a:ext cx="6101477" cy="712708"/>
          </a:xfrm>
          <a:prstGeom prst="rect">
            <a:avLst/>
          </a:prstGeom>
          <a:noFill/>
          <a:ln/>
        </p:spPr>
        <p:txBody>
          <a:bodyPr wrap="none" rtlCol="0" anchor="t"/>
          <a:lstStyle/>
          <a:p>
            <a:pPr indent="0" marL="0">
              <a:lnSpc>
                <a:spcPts val="5612"/>
              </a:lnSpc>
              <a:buNone/>
            </a:pPr>
            <a:r>
              <a:rPr lang="en-US" sz="4489" b="1" dirty="0">
                <a:solidFill>
                  <a:srgbClr val="396AF1"/>
                </a:solidFill>
                <a:latin typeface="Barlow" pitchFamily="34" charset="0"/>
                <a:ea typeface="Barlow" pitchFamily="34" charset="-122"/>
                <a:cs typeface="Barlow" pitchFamily="34" charset="-120"/>
              </a:rPr>
              <a:t>Le Bouton de Connexion</a:t>
            </a:r>
            <a:endParaRPr lang="en-US" sz="4489" dirty="0"/>
          </a:p>
        </p:txBody>
      </p:sp>
      <p:pic>
        <p:nvPicPr>
          <p:cNvPr id="6" name="Image 2" descr="preencoded.png">    </p:cNvPr>
          <p:cNvPicPr>
            <a:picLocks noChangeAspect="1"/>
          </p:cNvPicPr>
          <p:nvPr/>
        </p:nvPicPr>
        <p:blipFill>
          <a:blip r:embed="rId3"/>
          <a:stretch>
            <a:fillRect/>
          </a:stretch>
        </p:blipFill>
        <p:spPr>
          <a:xfrm>
            <a:off x="6244709" y="3491389"/>
            <a:ext cx="541615" cy="541615"/>
          </a:xfrm>
          <a:prstGeom prst="rect">
            <a:avLst/>
          </a:prstGeom>
        </p:spPr>
      </p:pic>
      <p:sp>
        <p:nvSpPr>
          <p:cNvPr id="7" name="Text 2"/>
          <p:cNvSpPr/>
          <p:nvPr/>
        </p:nvSpPr>
        <p:spPr>
          <a:xfrm>
            <a:off x="6244709" y="4249579"/>
            <a:ext cx="2850713" cy="356235"/>
          </a:xfrm>
          <a:prstGeom prst="rect">
            <a:avLst/>
          </a:prstGeom>
          <a:noFill/>
          <a:ln/>
        </p:spPr>
        <p:txBody>
          <a:bodyPr wrap="none" rtlCol="0" anchor="t"/>
          <a:lstStyle/>
          <a:p>
            <a:pPr algn="l" indent="0" marL="0">
              <a:lnSpc>
                <a:spcPts val="2806"/>
              </a:lnSpc>
              <a:buNone/>
            </a:pPr>
            <a:r>
              <a:rPr lang="en-US" sz="2245" b="1" dirty="0">
                <a:solidFill>
                  <a:srgbClr val="396AF1"/>
                </a:solidFill>
                <a:latin typeface="Barlow" pitchFamily="34" charset="0"/>
                <a:ea typeface="Barlow" pitchFamily="34" charset="-122"/>
                <a:cs typeface="Barlow" pitchFamily="34" charset="-120"/>
              </a:rPr>
              <a:t>Sécurité</a:t>
            </a:r>
            <a:endParaRPr lang="en-US" sz="2245" dirty="0"/>
          </a:p>
        </p:txBody>
      </p:sp>
      <p:sp>
        <p:nvSpPr>
          <p:cNvPr id="8" name="Text 3"/>
          <p:cNvSpPr/>
          <p:nvPr/>
        </p:nvSpPr>
        <p:spPr>
          <a:xfrm>
            <a:off x="6244709" y="4735711"/>
            <a:ext cx="3651171" cy="104013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Le bouton est sécurisé, protégeant contre les accès non autorisés.</a:t>
            </a:r>
            <a:endParaRPr lang="en-US" sz="1706" dirty="0"/>
          </a:p>
        </p:txBody>
      </p:sp>
      <p:pic>
        <p:nvPicPr>
          <p:cNvPr id="9" name="Image 3" descr="preencoded.png">    </p:cNvPr>
          <p:cNvPicPr>
            <a:picLocks noChangeAspect="1"/>
          </p:cNvPicPr>
          <p:nvPr/>
        </p:nvPicPr>
        <p:blipFill>
          <a:blip r:embed="rId4"/>
          <a:stretch>
            <a:fillRect/>
          </a:stretch>
        </p:blipFill>
        <p:spPr>
          <a:xfrm>
            <a:off x="10220801" y="3491389"/>
            <a:ext cx="541615" cy="541615"/>
          </a:xfrm>
          <a:prstGeom prst="rect">
            <a:avLst/>
          </a:prstGeom>
        </p:spPr>
      </p:pic>
      <p:sp>
        <p:nvSpPr>
          <p:cNvPr id="10" name="Text 4"/>
          <p:cNvSpPr/>
          <p:nvPr/>
        </p:nvSpPr>
        <p:spPr>
          <a:xfrm>
            <a:off x="10220801" y="4249579"/>
            <a:ext cx="2850713" cy="356235"/>
          </a:xfrm>
          <a:prstGeom prst="rect">
            <a:avLst/>
          </a:prstGeom>
          <a:noFill/>
          <a:ln/>
        </p:spPr>
        <p:txBody>
          <a:bodyPr wrap="none" rtlCol="0" anchor="t"/>
          <a:lstStyle/>
          <a:p>
            <a:pPr algn="l" indent="0" marL="0">
              <a:lnSpc>
                <a:spcPts val="2806"/>
              </a:lnSpc>
              <a:buNone/>
            </a:pPr>
            <a:r>
              <a:rPr lang="en-US" sz="2245" b="1" dirty="0">
                <a:solidFill>
                  <a:srgbClr val="396AF1"/>
                </a:solidFill>
                <a:latin typeface="Barlow" pitchFamily="34" charset="0"/>
                <a:ea typeface="Barlow" pitchFamily="34" charset="-122"/>
                <a:cs typeface="Barlow" pitchFamily="34" charset="-120"/>
              </a:rPr>
              <a:t>Navigation</a:t>
            </a:r>
            <a:endParaRPr lang="en-US" sz="2245" dirty="0"/>
          </a:p>
        </p:txBody>
      </p:sp>
      <p:sp>
        <p:nvSpPr>
          <p:cNvPr id="11" name="Text 5"/>
          <p:cNvSpPr/>
          <p:nvPr/>
        </p:nvSpPr>
        <p:spPr>
          <a:xfrm>
            <a:off x="10220801" y="4735711"/>
            <a:ext cx="3651290" cy="1040130"/>
          </a:xfrm>
          <a:prstGeom prst="rect">
            <a:avLst/>
          </a:prstGeom>
          <a:noFill/>
          <a:ln/>
        </p:spPr>
        <p:txBody>
          <a:bodyPr wrap="square" rtlCol="0" anchor="t"/>
          <a:lstStyle/>
          <a:p>
            <a:pPr algn="l" indent="0" marL="0">
              <a:lnSpc>
                <a:spcPts val="2730"/>
              </a:lnSpc>
              <a:buNone/>
            </a:pPr>
            <a:r>
              <a:rPr lang="en-US" sz="1706" dirty="0">
                <a:solidFill>
                  <a:srgbClr val="272525"/>
                </a:solidFill>
                <a:latin typeface="Montserrat" pitchFamily="34" charset="0"/>
                <a:ea typeface="Montserrat" pitchFamily="34" charset="-122"/>
                <a:cs typeface="Montserrat" pitchFamily="34" charset="-120"/>
              </a:rPr>
              <a:t>Le bouton guide les utilisateurs vers la page d'authentification NFC.</a:t>
            </a:r>
            <a:endParaRPr lang="en-US" sz="1706" dirty="0"/>
          </a:p>
        </p:txBody>
      </p:sp>
      <p:pic>
        <p:nvPicPr>
          <p:cNvPr id="12"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2024-07-04T11:43:58Z</dcterms:created>
  <dcterms:modified xsi:type="dcterms:W3CDTF">2024-07-04T11:43:58Z</dcterms:modified>
</cp:coreProperties>
</file>